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io" panose="020B0604020202020204" charset="0"/>
      <p:regular r:id="rId16"/>
    </p:embeddedFont>
    <p:embeddedFont>
      <p:font typeface="Antonio Light" panose="020B0604020202020204" charset="0"/>
      <p:regular r:id="rId17"/>
    </p:embeddedFont>
    <p:embeddedFont>
      <p:font typeface="Antonio Ultra-Bold" panose="020B0604020202020204" charset="0"/>
      <p:regular r:id="rId18"/>
    </p:embeddedFont>
    <p:embeddedFont>
      <p:font typeface="Canva Sans" panose="020B0604020202020204" charset="0"/>
      <p:regular r:id="rId19"/>
    </p:embeddedFont>
    <p:embeddedFont>
      <p:font typeface="Montserrat Bold" panose="020B0604020202020204" charset="-93"/>
      <p:regular r:id="rId20"/>
    </p:embeddedFont>
    <p:embeddedFont>
      <p:font typeface="Noto Sans" panose="020B0502040504020204" pitchFamily="34" charset="0"/>
      <p:regular r:id="rId21"/>
    </p:embeddedFont>
    <p:embeddedFont>
      <p:font typeface="Noto Sans Bold" panose="020B0802040504020204" charset="0"/>
      <p:regular r:id="rId22"/>
    </p:embeddedFont>
    <p:embeddedFont>
      <p:font typeface="Raleway Bold" panose="020B0604020202020204" charset="-93"/>
      <p:regular r:id="rId23"/>
    </p:embeddedFont>
    <p:embeddedFont>
      <p:font typeface="Raleway Medium" panose="020F0502020204030204" pitchFamily="2" charset="-93"/>
      <p:regular r:id="rId24"/>
    </p:embeddedFont>
    <p:embeddedFont>
      <p:font typeface="Raleway Ultra-Bold" panose="020B0604020202020204" charset="-93"/>
      <p:regular r:id="rId25"/>
    </p:embeddedFont>
    <p:embeddedFont>
      <p:font typeface="Saira Bold" panose="020B0604020202020204" charset="-93"/>
      <p:regular r:id="rId26"/>
    </p:embeddedFont>
    <p:embeddedFont>
      <p:font typeface="Saira ExtraCondensed" panose="020B0604020202020204" charset="-93"/>
      <p:regular r:id="rId27"/>
    </p:embeddedFont>
    <p:embeddedFont>
      <p:font typeface="Telegraf Medium"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1635"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svg"/><Relationship Id="rId3" Type="http://schemas.openxmlformats.org/officeDocument/2006/relationships/image" Target="../media/image4.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svg"/><Relationship Id="rId4" Type="http://schemas.openxmlformats.org/officeDocument/2006/relationships/image" Target="../media/image5.svg"/><Relationship Id="rId9" Type="http://schemas.openxmlformats.org/officeDocument/2006/relationships/image" Target="../media/image42.pn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svg"/><Relationship Id="rId3" Type="http://schemas.openxmlformats.org/officeDocument/2006/relationships/image" Target="../media/image4.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3.svg"/><Relationship Id="rId5" Type="http://schemas.openxmlformats.org/officeDocument/2006/relationships/image" Target="../media/image8.png"/><Relationship Id="rId10" Type="http://schemas.openxmlformats.org/officeDocument/2006/relationships/image" Target="../media/image52.png"/><Relationship Id="rId4" Type="http://schemas.openxmlformats.org/officeDocument/2006/relationships/image" Target="../media/image5.sv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sv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893042" y="2034365"/>
            <a:ext cx="7137321" cy="713732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CDFF">
                    <a:alpha val="100000"/>
                  </a:srgbClr>
                </a:gs>
                <a:gs pos="100000">
                  <a:srgbClr val="6F6296">
                    <a:alpha val="0"/>
                  </a:srgbClr>
                </a:gs>
              </a:gsLst>
              <a:lin ang="0"/>
            </a:gra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5" name="Group 5"/>
          <p:cNvGrpSpPr/>
          <p:nvPr/>
        </p:nvGrpSpPr>
        <p:grpSpPr>
          <a:xfrm>
            <a:off x="14599105" y="5143500"/>
            <a:ext cx="4884164" cy="48841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8" name="Freeform 8"/>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9" name="Freeform 9"/>
          <p:cNvSpPr/>
          <p:nvPr/>
        </p:nvSpPr>
        <p:spPr>
          <a:xfrm>
            <a:off x="9049012" y="5189239"/>
            <a:ext cx="3587414" cy="2530757"/>
          </a:xfrm>
          <a:custGeom>
            <a:avLst/>
            <a:gdLst/>
            <a:ahLst/>
            <a:cxnLst/>
            <a:rect l="l" t="t" r="r" b="b"/>
            <a:pathLst>
              <a:path w="3587414" h="2530757">
                <a:moveTo>
                  <a:pt x="0" y="0"/>
                </a:moveTo>
                <a:lnTo>
                  <a:pt x="3587414" y="0"/>
                </a:lnTo>
                <a:lnTo>
                  <a:pt x="3587414" y="2530757"/>
                </a:lnTo>
                <a:lnTo>
                  <a:pt x="0" y="2530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2914446" y="2956974"/>
            <a:ext cx="5373554" cy="5044424"/>
          </a:xfrm>
          <a:custGeom>
            <a:avLst/>
            <a:gdLst/>
            <a:ahLst/>
            <a:cxnLst/>
            <a:rect l="l" t="t" r="r" b="b"/>
            <a:pathLst>
              <a:path w="5373554" h="5044424">
                <a:moveTo>
                  <a:pt x="0" y="0"/>
                </a:moveTo>
                <a:lnTo>
                  <a:pt x="5373554" y="0"/>
                </a:lnTo>
                <a:lnTo>
                  <a:pt x="5373554" y="5044423"/>
                </a:lnTo>
                <a:lnTo>
                  <a:pt x="0" y="5044423"/>
                </a:lnTo>
                <a:lnTo>
                  <a:pt x="0" y="0"/>
                </a:lnTo>
                <a:close/>
              </a:path>
            </a:pathLst>
          </a:custGeom>
          <a:blipFill>
            <a:blip r:embed="rId7"/>
            <a:stretch>
              <a:fillRect/>
            </a:stretch>
          </a:blipFill>
        </p:spPr>
      </p:sp>
      <p:sp>
        <p:nvSpPr>
          <p:cNvPr id="12" name="Freeform 12"/>
          <p:cNvSpPr/>
          <p:nvPr/>
        </p:nvSpPr>
        <p:spPr>
          <a:xfrm flipH="1">
            <a:off x="10115099" y="0"/>
            <a:ext cx="3986313" cy="3672391"/>
          </a:xfrm>
          <a:custGeom>
            <a:avLst/>
            <a:gdLst/>
            <a:ahLst/>
            <a:cxnLst/>
            <a:rect l="l" t="t" r="r" b="b"/>
            <a:pathLst>
              <a:path w="3986313" h="3672391">
                <a:moveTo>
                  <a:pt x="3986312" y="0"/>
                </a:moveTo>
                <a:lnTo>
                  <a:pt x="0" y="0"/>
                </a:lnTo>
                <a:lnTo>
                  <a:pt x="0" y="3672391"/>
                </a:lnTo>
                <a:lnTo>
                  <a:pt x="3986312" y="3672391"/>
                </a:lnTo>
                <a:lnTo>
                  <a:pt x="3986312" y="0"/>
                </a:lnTo>
                <a:close/>
              </a:path>
            </a:pathLst>
          </a:custGeom>
          <a:blipFill>
            <a:blip r:embed="rId8"/>
            <a:stretch>
              <a:fillRect/>
            </a:stretch>
          </a:blipFill>
        </p:spPr>
      </p:sp>
      <p:sp>
        <p:nvSpPr>
          <p:cNvPr id="13" name="TextBox 13"/>
          <p:cNvSpPr txBox="1"/>
          <p:nvPr/>
        </p:nvSpPr>
        <p:spPr>
          <a:xfrm>
            <a:off x="112868" y="114216"/>
            <a:ext cx="8558663" cy="5733140"/>
          </a:xfrm>
          <a:prstGeom prst="rect">
            <a:avLst/>
          </a:prstGeom>
        </p:spPr>
        <p:txBody>
          <a:bodyPr lIns="0" tIns="0" rIns="0" bIns="0" rtlCol="0" anchor="t">
            <a:spAutoFit/>
          </a:bodyPr>
          <a:lstStyle/>
          <a:p>
            <a:pPr algn="just">
              <a:lnSpc>
                <a:spcPts val="15017"/>
              </a:lnSpc>
              <a:spcBef>
                <a:spcPct val="0"/>
              </a:spcBef>
            </a:pPr>
            <a:r>
              <a:rPr lang="en-US" sz="12945" b="1">
                <a:solidFill>
                  <a:srgbClr val="FFFFFF"/>
                </a:solidFill>
                <a:latin typeface="Antonio Ultra-Bold"/>
                <a:ea typeface="Antonio Ultra-Bold"/>
                <a:cs typeface="Antonio Ultra-Bold"/>
                <a:sym typeface="Antonio Ultra-Bold"/>
              </a:rPr>
              <a:t>HOME SECURITY</a:t>
            </a:r>
          </a:p>
          <a:p>
            <a:pPr algn="just">
              <a:lnSpc>
                <a:spcPts val="15017"/>
              </a:lnSpc>
              <a:spcBef>
                <a:spcPct val="0"/>
              </a:spcBef>
            </a:pPr>
            <a:r>
              <a:rPr lang="en-US" sz="12945" b="1">
                <a:solidFill>
                  <a:srgbClr val="FFFFFF"/>
                </a:solidFill>
                <a:latin typeface="Antonio Ultra-Bold"/>
                <a:ea typeface="Antonio Ultra-Bold"/>
                <a:cs typeface="Antonio Ultra-Bold"/>
                <a:sym typeface="Antonio Ultra-Bold"/>
              </a:rPr>
              <a:t>SYSTEM</a:t>
            </a:r>
          </a:p>
        </p:txBody>
      </p:sp>
      <p:sp>
        <p:nvSpPr>
          <p:cNvPr id="14" name="TextBox 14"/>
          <p:cNvSpPr txBox="1"/>
          <p:nvPr/>
        </p:nvSpPr>
        <p:spPr>
          <a:xfrm>
            <a:off x="4837600" y="4670492"/>
            <a:ext cx="3933392" cy="1056544"/>
          </a:xfrm>
          <a:prstGeom prst="rect">
            <a:avLst/>
          </a:prstGeom>
        </p:spPr>
        <p:txBody>
          <a:bodyPr lIns="0" tIns="0" rIns="0" bIns="0" rtlCol="0" anchor="t">
            <a:spAutoFit/>
          </a:bodyPr>
          <a:lstStyle/>
          <a:p>
            <a:pPr algn="just">
              <a:lnSpc>
                <a:spcPts val="8214"/>
              </a:lnSpc>
              <a:spcBef>
                <a:spcPct val="0"/>
              </a:spcBef>
            </a:pPr>
            <a:r>
              <a:rPr lang="en-US" sz="7081">
                <a:solidFill>
                  <a:srgbClr val="FFFFFF"/>
                </a:solidFill>
                <a:latin typeface="Antonio"/>
                <a:ea typeface="Antonio"/>
                <a:cs typeface="Antonio"/>
                <a:sym typeface="Antonio"/>
              </a:rPr>
              <a:t>with IoT</a:t>
            </a:r>
          </a:p>
        </p:txBody>
      </p:sp>
      <p:sp>
        <p:nvSpPr>
          <p:cNvPr id="15" name="TextBox 15"/>
          <p:cNvSpPr txBox="1"/>
          <p:nvPr/>
        </p:nvSpPr>
        <p:spPr>
          <a:xfrm>
            <a:off x="112868" y="5866406"/>
            <a:ext cx="3933392" cy="1055187"/>
          </a:xfrm>
          <a:prstGeom prst="rect">
            <a:avLst/>
          </a:prstGeom>
        </p:spPr>
        <p:txBody>
          <a:bodyPr lIns="0" tIns="0" rIns="0" bIns="0" rtlCol="0" anchor="t">
            <a:spAutoFit/>
          </a:bodyPr>
          <a:lstStyle/>
          <a:p>
            <a:pPr algn="just">
              <a:lnSpc>
                <a:spcPts val="8214"/>
              </a:lnSpc>
              <a:spcBef>
                <a:spcPct val="0"/>
              </a:spcBef>
            </a:pPr>
            <a:r>
              <a:rPr lang="en-US" sz="7081">
                <a:solidFill>
                  <a:srgbClr val="FFFFFF"/>
                </a:solidFill>
                <a:latin typeface="Antonio"/>
                <a:ea typeface="Antonio"/>
                <a:cs typeface="Antonio"/>
                <a:sym typeface="Antonio"/>
              </a:rPr>
              <a:t>based</a:t>
            </a:r>
          </a:p>
        </p:txBody>
      </p:sp>
      <p:sp>
        <p:nvSpPr>
          <p:cNvPr id="16" name="TextBox 16"/>
          <p:cNvSpPr txBox="1"/>
          <p:nvPr/>
        </p:nvSpPr>
        <p:spPr>
          <a:xfrm>
            <a:off x="112868" y="6970575"/>
            <a:ext cx="8558663" cy="1923140"/>
          </a:xfrm>
          <a:prstGeom prst="rect">
            <a:avLst/>
          </a:prstGeom>
        </p:spPr>
        <p:txBody>
          <a:bodyPr lIns="0" tIns="0" rIns="0" bIns="0" rtlCol="0" anchor="t">
            <a:spAutoFit/>
          </a:bodyPr>
          <a:lstStyle/>
          <a:p>
            <a:pPr algn="just">
              <a:lnSpc>
                <a:spcPts val="15017"/>
              </a:lnSpc>
              <a:spcBef>
                <a:spcPct val="0"/>
              </a:spcBef>
            </a:pPr>
            <a:r>
              <a:rPr lang="en-US" sz="12945" b="1">
                <a:solidFill>
                  <a:srgbClr val="FFFFFF"/>
                </a:solidFill>
                <a:latin typeface="Antonio Ultra-Bold"/>
                <a:ea typeface="Antonio Ultra-Bold"/>
                <a:cs typeface="Antonio Ultra-Bold"/>
                <a:sym typeface="Antonio Ultra-Bold"/>
              </a:rPr>
              <a:t>CAMERAS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1794438"/>
            <a:ext cx="2138817" cy="21388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96232" y="399189"/>
            <a:ext cx="3938205" cy="1370506"/>
            <a:chOff x="0" y="0"/>
            <a:chExt cx="1778041" cy="618763"/>
          </a:xfrm>
        </p:grpSpPr>
        <p:sp>
          <p:nvSpPr>
            <p:cNvPr id="8" name="Freeform 8"/>
            <p:cNvSpPr/>
            <p:nvPr/>
          </p:nvSpPr>
          <p:spPr>
            <a:xfrm>
              <a:off x="0" y="0"/>
              <a:ext cx="1778041" cy="618763"/>
            </a:xfrm>
            <a:custGeom>
              <a:avLst/>
              <a:gdLst/>
              <a:ahLst/>
              <a:cxnLst/>
              <a:rect l="l" t="t" r="r" b="b"/>
              <a:pathLst>
                <a:path w="1778041" h="618763">
                  <a:moveTo>
                    <a:pt x="0" y="0"/>
                  </a:moveTo>
                  <a:lnTo>
                    <a:pt x="1778041" y="0"/>
                  </a:lnTo>
                  <a:lnTo>
                    <a:pt x="1778041" y="618763"/>
                  </a:lnTo>
                  <a:lnTo>
                    <a:pt x="0" y="618763"/>
                  </a:lnTo>
                  <a:close/>
                </a:path>
              </a:pathLst>
            </a:custGeom>
            <a:solidFill>
              <a:srgbClr val="00BBDE">
                <a:alpha val="37647"/>
              </a:srgbClr>
            </a:solidFill>
            <a:ln cap="sq">
              <a:noFill/>
              <a:prstDash val="solid"/>
              <a:miter/>
            </a:ln>
          </p:spPr>
        </p:sp>
        <p:sp>
          <p:nvSpPr>
            <p:cNvPr id="9" name="TextBox 9"/>
            <p:cNvSpPr txBox="1"/>
            <p:nvPr/>
          </p:nvSpPr>
          <p:spPr>
            <a:xfrm>
              <a:off x="0" y="-19050"/>
              <a:ext cx="1778041" cy="637813"/>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10" name="TextBox 10"/>
          <p:cNvSpPr txBox="1"/>
          <p:nvPr/>
        </p:nvSpPr>
        <p:spPr>
          <a:xfrm>
            <a:off x="519549" y="659550"/>
            <a:ext cx="4426138" cy="868188"/>
          </a:xfrm>
          <a:prstGeom prst="rect">
            <a:avLst/>
          </a:prstGeom>
        </p:spPr>
        <p:txBody>
          <a:bodyPr lIns="0" tIns="0" rIns="0" bIns="0" rtlCol="0" anchor="t">
            <a:spAutoFit/>
          </a:bodyPr>
          <a:lstStyle/>
          <a:p>
            <a:pPr algn="just">
              <a:lnSpc>
                <a:spcPts val="6847"/>
              </a:lnSpc>
              <a:spcBef>
                <a:spcPct val="0"/>
              </a:spcBef>
            </a:pPr>
            <a:r>
              <a:rPr lang="en-US" sz="5903" b="1">
                <a:solidFill>
                  <a:srgbClr val="FFFFFF"/>
                </a:solidFill>
                <a:latin typeface="Noto Sans Bold"/>
                <a:ea typeface="Noto Sans Bold"/>
                <a:cs typeface="Noto Sans Bold"/>
                <a:sym typeface="Noto Sans Bold"/>
              </a:rPr>
              <a:t>ƯU ĐIỂM</a:t>
            </a:r>
          </a:p>
        </p:txBody>
      </p:sp>
      <p:sp>
        <p:nvSpPr>
          <p:cNvPr id="11" name="TextBox 11"/>
          <p:cNvSpPr txBox="1"/>
          <p:nvPr/>
        </p:nvSpPr>
        <p:spPr>
          <a:xfrm>
            <a:off x="4216441" y="1207008"/>
            <a:ext cx="827362" cy="650985"/>
          </a:xfrm>
          <a:prstGeom prst="rect">
            <a:avLst/>
          </a:prstGeom>
        </p:spPr>
        <p:txBody>
          <a:bodyPr lIns="0" tIns="0" rIns="0" bIns="0" rtlCol="0" anchor="t">
            <a:spAutoFit/>
          </a:bodyPr>
          <a:lstStyle/>
          <a:p>
            <a:pPr algn="just">
              <a:lnSpc>
                <a:spcPts val="5047"/>
              </a:lnSpc>
              <a:spcBef>
                <a:spcPct val="0"/>
              </a:spcBef>
            </a:pPr>
            <a:r>
              <a:rPr lang="en-US" sz="4350" b="1">
                <a:solidFill>
                  <a:srgbClr val="FFFFFF"/>
                </a:solidFill>
                <a:latin typeface="Noto Sans Bold"/>
                <a:ea typeface="Noto Sans Bold"/>
                <a:cs typeface="Noto Sans Bold"/>
                <a:sym typeface="Noto Sans Bold"/>
              </a:rPr>
              <a:t>&amp;</a:t>
            </a:r>
          </a:p>
        </p:txBody>
      </p:sp>
      <p:grpSp>
        <p:nvGrpSpPr>
          <p:cNvPr id="12" name="Group 12"/>
          <p:cNvGrpSpPr/>
          <p:nvPr/>
        </p:nvGrpSpPr>
        <p:grpSpPr>
          <a:xfrm>
            <a:off x="4765567" y="1028700"/>
            <a:ext cx="5657096" cy="1233380"/>
            <a:chOff x="0" y="0"/>
            <a:chExt cx="2554095" cy="556853"/>
          </a:xfrm>
        </p:grpSpPr>
        <p:sp>
          <p:nvSpPr>
            <p:cNvPr id="13" name="Freeform 13"/>
            <p:cNvSpPr/>
            <p:nvPr/>
          </p:nvSpPr>
          <p:spPr>
            <a:xfrm>
              <a:off x="0" y="0"/>
              <a:ext cx="2554095" cy="556853"/>
            </a:xfrm>
            <a:custGeom>
              <a:avLst/>
              <a:gdLst/>
              <a:ahLst/>
              <a:cxnLst/>
              <a:rect l="l" t="t" r="r" b="b"/>
              <a:pathLst>
                <a:path w="2554095" h="556853">
                  <a:moveTo>
                    <a:pt x="0" y="0"/>
                  </a:moveTo>
                  <a:lnTo>
                    <a:pt x="2554095" y="0"/>
                  </a:lnTo>
                  <a:lnTo>
                    <a:pt x="2554095" y="556853"/>
                  </a:lnTo>
                  <a:lnTo>
                    <a:pt x="0" y="556853"/>
                  </a:lnTo>
                  <a:close/>
                </a:path>
              </a:pathLst>
            </a:custGeom>
            <a:solidFill>
              <a:srgbClr val="00BBDE">
                <a:alpha val="37647"/>
              </a:srgbClr>
            </a:solidFill>
            <a:ln cap="sq">
              <a:noFill/>
              <a:prstDash val="solid"/>
              <a:miter/>
            </a:ln>
          </p:spPr>
        </p:sp>
        <p:sp>
          <p:nvSpPr>
            <p:cNvPr id="14" name="TextBox 14"/>
            <p:cNvSpPr txBox="1"/>
            <p:nvPr/>
          </p:nvSpPr>
          <p:spPr>
            <a:xfrm>
              <a:off x="0" y="-19050"/>
              <a:ext cx="2554095" cy="575903"/>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5" name="Group 15"/>
          <p:cNvGrpSpPr/>
          <p:nvPr/>
        </p:nvGrpSpPr>
        <p:grpSpPr>
          <a:xfrm>
            <a:off x="2165334" y="2685221"/>
            <a:ext cx="4733344" cy="6736757"/>
            <a:chOff x="0" y="0"/>
            <a:chExt cx="416047" cy="592142"/>
          </a:xfrm>
        </p:grpSpPr>
        <p:sp>
          <p:nvSpPr>
            <p:cNvPr id="16" name="Freeform 16"/>
            <p:cNvSpPr/>
            <p:nvPr/>
          </p:nvSpPr>
          <p:spPr>
            <a:xfrm>
              <a:off x="0" y="0"/>
              <a:ext cx="416047" cy="592142"/>
            </a:xfrm>
            <a:custGeom>
              <a:avLst/>
              <a:gdLst/>
              <a:ahLst/>
              <a:cxnLst/>
              <a:rect l="l" t="t" r="r" b="b"/>
              <a:pathLst>
                <a:path w="416047" h="592142">
                  <a:moveTo>
                    <a:pt x="208024" y="0"/>
                  </a:moveTo>
                  <a:lnTo>
                    <a:pt x="208024" y="0"/>
                  </a:lnTo>
                  <a:cubicBezTo>
                    <a:pt x="263195" y="0"/>
                    <a:pt x="316107" y="21917"/>
                    <a:pt x="355119" y="60929"/>
                  </a:cubicBezTo>
                  <a:cubicBezTo>
                    <a:pt x="394131" y="99941"/>
                    <a:pt x="416047" y="152852"/>
                    <a:pt x="416047" y="208024"/>
                  </a:cubicBezTo>
                  <a:lnTo>
                    <a:pt x="416047" y="384118"/>
                  </a:lnTo>
                  <a:cubicBezTo>
                    <a:pt x="416047" y="499006"/>
                    <a:pt x="322912" y="592142"/>
                    <a:pt x="208024" y="592142"/>
                  </a:cubicBezTo>
                  <a:lnTo>
                    <a:pt x="208024" y="592142"/>
                  </a:lnTo>
                  <a:cubicBezTo>
                    <a:pt x="93135" y="592142"/>
                    <a:pt x="0" y="499006"/>
                    <a:pt x="0" y="384118"/>
                  </a:cubicBezTo>
                  <a:lnTo>
                    <a:pt x="0" y="208024"/>
                  </a:lnTo>
                  <a:cubicBezTo>
                    <a:pt x="0" y="93135"/>
                    <a:pt x="93135" y="0"/>
                    <a:pt x="208024" y="0"/>
                  </a:cubicBezTo>
                  <a:close/>
                </a:path>
              </a:pathLst>
            </a:custGeom>
            <a:gradFill rotWithShape="1">
              <a:gsLst>
                <a:gs pos="0">
                  <a:srgbClr val="288198">
                    <a:alpha val="100000"/>
                  </a:srgbClr>
                </a:gs>
                <a:gs pos="100000">
                  <a:srgbClr val="243F81">
                    <a:alpha val="100000"/>
                  </a:srgbClr>
                </a:gs>
              </a:gsLst>
              <a:lin ang="0"/>
            </a:gradFill>
          </p:spPr>
        </p:sp>
        <p:sp>
          <p:nvSpPr>
            <p:cNvPr id="17" name="TextBox 17"/>
            <p:cNvSpPr txBox="1"/>
            <p:nvPr/>
          </p:nvSpPr>
          <p:spPr>
            <a:xfrm>
              <a:off x="0" y="-19050"/>
              <a:ext cx="416047" cy="611192"/>
            </a:xfrm>
            <a:prstGeom prst="rect">
              <a:avLst/>
            </a:prstGeom>
          </p:spPr>
          <p:txBody>
            <a:bodyPr lIns="50800" tIns="50800" rIns="50800" bIns="50800" rtlCol="0" anchor="ctr"/>
            <a:lstStyle/>
            <a:p>
              <a:pPr algn="ctr">
                <a:lnSpc>
                  <a:spcPts val="2783"/>
                </a:lnSpc>
              </a:pPr>
              <a:endParaRPr/>
            </a:p>
          </p:txBody>
        </p:sp>
      </p:grpSp>
      <p:grpSp>
        <p:nvGrpSpPr>
          <p:cNvPr id="18" name="Group 18"/>
          <p:cNvGrpSpPr/>
          <p:nvPr/>
        </p:nvGrpSpPr>
        <p:grpSpPr>
          <a:xfrm>
            <a:off x="10422663" y="2685221"/>
            <a:ext cx="4733344" cy="6736757"/>
            <a:chOff x="0" y="0"/>
            <a:chExt cx="416047" cy="592142"/>
          </a:xfrm>
        </p:grpSpPr>
        <p:sp>
          <p:nvSpPr>
            <p:cNvPr id="19" name="Freeform 19"/>
            <p:cNvSpPr/>
            <p:nvPr/>
          </p:nvSpPr>
          <p:spPr>
            <a:xfrm>
              <a:off x="0" y="0"/>
              <a:ext cx="416047" cy="592142"/>
            </a:xfrm>
            <a:custGeom>
              <a:avLst/>
              <a:gdLst/>
              <a:ahLst/>
              <a:cxnLst/>
              <a:rect l="l" t="t" r="r" b="b"/>
              <a:pathLst>
                <a:path w="416047" h="592142">
                  <a:moveTo>
                    <a:pt x="208024" y="0"/>
                  </a:moveTo>
                  <a:lnTo>
                    <a:pt x="208024" y="0"/>
                  </a:lnTo>
                  <a:cubicBezTo>
                    <a:pt x="263195" y="0"/>
                    <a:pt x="316107" y="21917"/>
                    <a:pt x="355119" y="60929"/>
                  </a:cubicBezTo>
                  <a:cubicBezTo>
                    <a:pt x="394131" y="99941"/>
                    <a:pt x="416047" y="152852"/>
                    <a:pt x="416047" y="208024"/>
                  </a:cubicBezTo>
                  <a:lnTo>
                    <a:pt x="416047" y="384118"/>
                  </a:lnTo>
                  <a:cubicBezTo>
                    <a:pt x="416047" y="499006"/>
                    <a:pt x="322912" y="592142"/>
                    <a:pt x="208024" y="592142"/>
                  </a:cubicBezTo>
                  <a:lnTo>
                    <a:pt x="208024" y="592142"/>
                  </a:lnTo>
                  <a:cubicBezTo>
                    <a:pt x="93135" y="592142"/>
                    <a:pt x="0" y="499006"/>
                    <a:pt x="0" y="384118"/>
                  </a:cubicBezTo>
                  <a:lnTo>
                    <a:pt x="0" y="208024"/>
                  </a:lnTo>
                  <a:cubicBezTo>
                    <a:pt x="0" y="93135"/>
                    <a:pt x="93135" y="0"/>
                    <a:pt x="208024" y="0"/>
                  </a:cubicBezTo>
                  <a:close/>
                </a:path>
              </a:pathLst>
            </a:custGeom>
            <a:gradFill rotWithShape="1">
              <a:gsLst>
                <a:gs pos="0">
                  <a:srgbClr val="288198">
                    <a:alpha val="100000"/>
                  </a:srgbClr>
                </a:gs>
                <a:gs pos="100000">
                  <a:srgbClr val="243F81">
                    <a:alpha val="100000"/>
                  </a:srgbClr>
                </a:gs>
              </a:gsLst>
              <a:lin ang="0"/>
            </a:gradFill>
          </p:spPr>
        </p:sp>
        <p:sp>
          <p:nvSpPr>
            <p:cNvPr id="20" name="TextBox 20"/>
            <p:cNvSpPr txBox="1"/>
            <p:nvPr/>
          </p:nvSpPr>
          <p:spPr>
            <a:xfrm>
              <a:off x="0" y="-19050"/>
              <a:ext cx="416047" cy="611192"/>
            </a:xfrm>
            <a:prstGeom prst="rect">
              <a:avLst/>
            </a:prstGeom>
          </p:spPr>
          <p:txBody>
            <a:bodyPr lIns="50800" tIns="50800" rIns="50800" bIns="50800" rtlCol="0" anchor="ctr"/>
            <a:lstStyle/>
            <a:p>
              <a:pPr algn="ctr">
                <a:lnSpc>
                  <a:spcPts val="2783"/>
                </a:lnSpc>
              </a:pPr>
              <a:endParaRPr/>
            </a:p>
          </p:txBody>
        </p:sp>
      </p:grpSp>
      <p:sp>
        <p:nvSpPr>
          <p:cNvPr id="21" name="Freeform 21"/>
          <p:cNvSpPr/>
          <p:nvPr/>
        </p:nvSpPr>
        <p:spPr>
          <a:xfrm>
            <a:off x="2165334" y="2402931"/>
            <a:ext cx="1259359" cy="1259359"/>
          </a:xfrm>
          <a:custGeom>
            <a:avLst/>
            <a:gdLst/>
            <a:ahLst/>
            <a:cxnLst/>
            <a:rect l="l" t="t" r="r" b="b"/>
            <a:pathLst>
              <a:path w="1259359" h="1259359">
                <a:moveTo>
                  <a:pt x="0" y="0"/>
                </a:moveTo>
                <a:lnTo>
                  <a:pt x="1259359" y="0"/>
                </a:lnTo>
                <a:lnTo>
                  <a:pt x="1259359" y="1259359"/>
                </a:lnTo>
                <a:lnTo>
                  <a:pt x="0" y="12593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049718" y="2402931"/>
            <a:ext cx="1212330" cy="1212330"/>
          </a:xfrm>
          <a:custGeom>
            <a:avLst/>
            <a:gdLst/>
            <a:ahLst/>
            <a:cxnLst/>
            <a:rect l="l" t="t" r="r" b="b"/>
            <a:pathLst>
              <a:path w="1212330" h="1212330">
                <a:moveTo>
                  <a:pt x="0" y="0"/>
                </a:moveTo>
                <a:lnTo>
                  <a:pt x="1212331" y="0"/>
                </a:lnTo>
                <a:lnTo>
                  <a:pt x="1212331" y="1212330"/>
                </a:lnTo>
                <a:lnTo>
                  <a:pt x="0" y="12123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4983206" y="1270974"/>
            <a:ext cx="2998507" cy="2344287"/>
          </a:xfrm>
          <a:custGeom>
            <a:avLst/>
            <a:gdLst/>
            <a:ahLst/>
            <a:cxnLst/>
            <a:rect l="l" t="t" r="r" b="b"/>
            <a:pathLst>
              <a:path w="2998507" h="2344287">
                <a:moveTo>
                  <a:pt x="0" y="0"/>
                </a:moveTo>
                <a:lnTo>
                  <a:pt x="2998507" y="0"/>
                </a:lnTo>
                <a:lnTo>
                  <a:pt x="2998507" y="2344287"/>
                </a:lnTo>
                <a:lnTo>
                  <a:pt x="0" y="23442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Freeform 24"/>
          <p:cNvSpPr/>
          <p:nvPr/>
        </p:nvSpPr>
        <p:spPr>
          <a:xfrm rot="2001281">
            <a:off x="14644220" y="7311014"/>
            <a:ext cx="1916301" cy="3115937"/>
          </a:xfrm>
          <a:custGeom>
            <a:avLst/>
            <a:gdLst/>
            <a:ahLst/>
            <a:cxnLst/>
            <a:rect l="l" t="t" r="r" b="b"/>
            <a:pathLst>
              <a:path w="1916301" h="3115937">
                <a:moveTo>
                  <a:pt x="0" y="0"/>
                </a:moveTo>
                <a:lnTo>
                  <a:pt x="1916301" y="0"/>
                </a:lnTo>
                <a:lnTo>
                  <a:pt x="1916301" y="3115937"/>
                </a:lnTo>
                <a:lnTo>
                  <a:pt x="0" y="3115937"/>
                </a:lnTo>
                <a:lnTo>
                  <a:pt x="0" y="0"/>
                </a:lnTo>
                <a:close/>
              </a:path>
            </a:pathLst>
          </a:custGeom>
          <a:blipFill>
            <a:blip r:embed="rId11"/>
            <a:stretch>
              <a:fillRect/>
            </a:stretch>
          </a:blipFill>
        </p:spPr>
      </p:sp>
      <p:sp>
        <p:nvSpPr>
          <p:cNvPr id="25" name="Freeform 25"/>
          <p:cNvSpPr/>
          <p:nvPr/>
        </p:nvSpPr>
        <p:spPr>
          <a:xfrm>
            <a:off x="169612" y="7040828"/>
            <a:ext cx="1799593" cy="2836034"/>
          </a:xfrm>
          <a:custGeom>
            <a:avLst/>
            <a:gdLst/>
            <a:ahLst/>
            <a:cxnLst/>
            <a:rect l="l" t="t" r="r" b="b"/>
            <a:pathLst>
              <a:path w="1799593" h="2836034">
                <a:moveTo>
                  <a:pt x="0" y="0"/>
                </a:moveTo>
                <a:lnTo>
                  <a:pt x="1799593" y="0"/>
                </a:lnTo>
                <a:lnTo>
                  <a:pt x="1799593" y="2836034"/>
                </a:lnTo>
                <a:lnTo>
                  <a:pt x="0" y="28360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7049417" y="4664042"/>
            <a:ext cx="2829156" cy="2581604"/>
          </a:xfrm>
          <a:custGeom>
            <a:avLst/>
            <a:gdLst/>
            <a:ahLst/>
            <a:cxnLst/>
            <a:rect l="l" t="t" r="r" b="b"/>
            <a:pathLst>
              <a:path w="2829156" h="2581604">
                <a:moveTo>
                  <a:pt x="0" y="0"/>
                </a:moveTo>
                <a:lnTo>
                  <a:pt x="2829156" y="0"/>
                </a:lnTo>
                <a:lnTo>
                  <a:pt x="2829156" y="2581604"/>
                </a:lnTo>
                <a:lnTo>
                  <a:pt x="0" y="25816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TextBox 27"/>
          <p:cNvSpPr txBox="1"/>
          <p:nvPr/>
        </p:nvSpPr>
        <p:spPr>
          <a:xfrm>
            <a:off x="5125807" y="1196279"/>
            <a:ext cx="5296856" cy="867580"/>
          </a:xfrm>
          <a:prstGeom prst="rect">
            <a:avLst/>
          </a:prstGeom>
        </p:spPr>
        <p:txBody>
          <a:bodyPr lIns="0" tIns="0" rIns="0" bIns="0" rtlCol="0" anchor="t">
            <a:spAutoFit/>
          </a:bodyPr>
          <a:lstStyle/>
          <a:p>
            <a:pPr algn="just">
              <a:lnSpc>
                <a:spcPts val="6847"/>
              </a:lnSpc>
              <a:spcBef>
                <a:spcPct val="0"/>
              </a:spcBef>
            </a:pPr>
            <a:r>
              <a:rPr lang="en-US" sz="5903" b="1">
                <a:solidFill>
                  <a:srgbClr val="FFFFFF"/>
                </a:solidFill>
                <a:latin typeface="Noto Sans Bold"/>
                <a:ea typeface="Noto Sans Bold"/>
                <a:cs typeface="Noto Sans Bold"/>
                <a:sym typeface="Noto Sans Bold"/>
              </a:rPr>
              <a:t>NHƯỢC ĐIỂM</a:t>
            </a:r>
          </a:p>
        </p:txBody>
      </p:sp>
      <p:sp>
        <p:nvSpPr>
          <p:cNvPr id="28" name="TextBox 28"/>
          <p:cNvSpPr txBox="1"/>
          <p:nvPr/>
        </p:nvSpPr>
        <p:spPr>
          <a:xfrm>
            <a:off x="2558685" y="3895155"/>
            <a:ext cx="3946642" cy="5181692"/>
          </a:xfrm>
          <a:prstGeom prst="rect">
            <a:avLst/>
          </a:prstGeom>
        </p:spPr>
        <p:txBody>
          <a:bodyPr lIns="0" tIns="0" rIns="0" bIns="0" rtlCol="0" anchor="t">
            <a:spAutoFit/>
          </a:bodyPr>
          <a:lstStyle/>
          <a:p>
            <a:pPr marL="487049" lvl="1" indent="-243525" algn="just">
              <a:lnSpc>
                <a:spcPts val="3158"/>
              </a:lnSpc>
              <a:buFont typeface="Arial"/>
              <a:buChar char="•"/>
            </a:pPr>
            <a:r>
              <a:rPr lang="en-US" sz="2255">
                <a:solidFill>
                  <a:srgbClr val="FFFFFF"/>
                </a:solidFill>
                <a:latin typeface="Canva Sans"/>
                <a:ea typeface="Canva Sans"/>
                <a:cs typeface="Canva Sans"/>
                <a:sym typeface="Canva Sans"/>
              </a:rPr>
              <a:t>Chi phí thấp, phù hợp hộ gia đình.</a:t>
            </a:r>
          </a:p>
          <a:p>
            <a:pPr marL="487049" lvl="1" indent="-243525" algn="just">
              <a:lnSpc>
                <a:spcPts val="3158"/>
              </a:lnSpc>
              <a:buFont typeface="Arial"/>
              <a:buChar char="•"/>
            </a:pPr>
            <a:r>
              <a:rPr lang="en-US" sz="2255">
                <a:solidFill>
                  <a:srgbClr val="FFFFFF"/>
                </a:solidFill>
                <a:latin typeface="Canva Sans"/>
                <a:ea typeface="Canva Sans"/>
                <a:cs typeface="Canva Sans"/>
                <a:sym typeface="Canva Sans"/>
              </a:rPr>
              <a:t>Tích hợp đa năng: Livestream, phát hiện chuyển động, điều khiển cửa trong 1 hệ thống.</a:t>
            </a:r>
          </a:p>
          <a:p>
            <a:pPr marL="487049" lvl="1" indent="-243525" algn="just">
              <a:lnSpc>
                <a:spcPts val="3158"/>
              </a:lnSpc>
              <a:buFont typeface="Arial"/>
              <a:buChar char="•"/>
            </a:pPr>
            <a:r>
              <a:rPr lang="en-US" sz="2255">
                <a:solidFill>
                  <a:srgbClr val="FFFFFF"/>
                </a:solidFill>
                <a:latin typeface="Canva Sans"/>
                <a:ea typeface="Canva Sans"/>
                <a:cs typeface="Canva Sans"/>
                <a:sym typeface="Canva Sans"/>
              </a:rPr>
              <a:t>Dễ sử dụng: Giao diện Blynk trực quan, không cần kỹ thuật cao.</a:t>
            </a:r>
          </a:p>
          <a:p>
            <a:pPr marL="487049" lvl="1" indent="-243525" algn="just">
              <a:lnSpc>
                <a:spcPts val="3158"/>
              </a:lnSpc>
              <a:buFont typeface="Arial"/>
              <a:buChar char="•"/>
            </a:pPr>
            <a:r>
              <a:rPr lang="en-US" sz="2255">
                <a:solidFill>
                  <a:srgbClr val="FFFFFF"/>
                </a:solidFill>
                <a:latin typeface="Canva Sans"/>
                <a:ea typeface="Canva Sans"/>
                <a:cs typeface="Canva Sans"/>
                <a:sym typeface="Canva Sans"/>
              </a:rPr>
              <a:t>Linh hoạt: Hỗ trợ bật/tắt từ xa, lưu trữ cục bộ, dễ mở rộng.</a:t>
            </a:r>
          </a:p>
          <a:p>
            <a:pPr algn="just">
              <a:lnSpc>
                <a:spcPts val="3158"/>
              </a:lnSpc>
            </a:pPr>
            <a:endParaRPr lang="en-US" sz="2255">
              <a:solidFill>
                <a:srgbClr val="FFFFFF"/>
              </a:solidFill>
              <a:latin typeface="Canva Sans"/>
              <a:ea typeface="Canva Sans"/>
              <a:cs typeface="Canva Sans"/>
              <a:sym typeface="Canva Sans"/>
            </a:endParaRPr>
          </a:p>
        </p:txBody>
      </p:sp>
      <p:sp>
        <p:nvSpPr>
          <p:cNvPr id="29" name="TextBox 29"/>
          <p:cNvSpPr txBox="1"/>
          <p:nvPr/>
        </p:nvSpPr>
        <p:spPr>
          <a:xfrm>
            <a:off x="10422663" y="3838005"/>
            <a:ext cx="4307820" cy="4721149"/>
          </a:xfrm>
          <a:prstGeom prst="rect">
            <a:avLst/>
          </a:prstGeom>
        </p:spPr>
        <p:txBody>
          <a:bodyPr lIns="0" tIns="0" rIns="0" bIns="0" rtlCol="0" anchor="t">
            <a:spAutoFit/>
          </a:bodyPr>
          <a:lstStyle/>
          <a:p>
            <a:pPr marL="487933" lvl="1" indent="-243967" algn="just">
              <a:lnSpc>
                <a:spcPts val="3412"/>
              </a:lnSpc>
              <a:buFont typeface="Arial"/>
              <a:buChar char="•"/>
            </a:pPr>
            <a:r>
              <a:rPr lang="en-US" sz="2259" b="1">
                <a:solidFill>
                  <a:srgbClr val="FFFFFF"/>
                </a:solidFill>
                <a:latin typeface="Telegraf Medium"/>
                <a:ea typeface="Telegraf Medium"/>
                <a:cs typeface="Telegraf Medium"/>
                <a:sym typeface="Telegraf Medium"/>
              </a:rPr>
              <a:t>Phụ thuộc Wi-Fi: Độ trễ 5-10s khi mạng yếu (&lt;5Mbps).</a:t>
            </a:r>
          </a:p>
          <a:p>
            <a:pPr marL="487933" lvl="1" indent="-243967" algn="just">
              <a:lnSpc>
                <a:spcPts val="3412"/>
              </a:lnSpc>
              <a:buFont typeface="Arial"/>
              <a:buChar char="•"/>
            </a:pPr>
            <a:r>
              <a:rPr lang="en-US" sz="2259" b="1">
                <a:solidFill>
                  <a:srgbClr val="FFFFFF"/>
                </a:solidFill>
                <a:latin typeface="Telegraf Medium"/>
                <a:ea typeface="Telegraf Medium"/>
                <a:cs typeface="Telegraf Medium"/>
                <a:sym typeface="Telegraf Medium"/>
              </a:rPr>
              <a:t>PIR nhạy sai: Báo động giả ở nhiệt độ cao (&gt;30°C) hoặc vật nuôi (&gt;10kg).</a:t>
            </a:r>
          </a:p>
          <a:p>
            <a:pPr marL="487933" lvl="1" indent="-243967" algn="just">
              <a:lnSpc>
                <a:spcPts val="3412"/>
              </a:lnSpc>
              <a:buFont typeface="Arial"/>
              <a:buChar char="•"/>
            </a:pPr>
            <a:r>
              <a:rPr lang="en-US" sz="2259" b="1">
                <a:solidFill>
                  <a:srgbClr val="FFFFFF"/>
                </a:solidFill>
                <a:latin typeface="Telegraf Medium"/>
                <a:ea typeface="Telegraf Medium"/>
                <a:cs typeface="Telegraf Medium"/>
                <a:sym typeface="Telegraf Medium"/>
              </a:rPr>
              <a:t>Thời lượng pin: Pin 3.7V (2000mAh) chỉ hoạt động 4-6 giờ khi livestream.</a:t>
            </a:r>
          </a:p>
          <a:p>
            <a:pPr marL="487933" lvl="1" indent="-243967" algn="just">
              <a:lnSpc>
                <a:spcPts val="3412"/>
              </a:lnSpc>
              <a:buFont typeface="Arial"/>
              <a:buChar char="•"/>
            </a:pPr>
            <a:r>
              <a:rPr lang="en-US" sz="2259" b="1">
                <a:solidFill>
                  <a:srgbClr val="FFFFFF"/>
                </a:solidFill>
                <a:latin typeface="Telegraf Medium"/>
                <a:ea typeface="Telegraf Medium"/>
                <a:cs typeface="Telegraf Medium"/>
                <a:sym typeface="Telegraf Medium"/>
              </a:rPr>
              <a:t>Thiếu bảo vệ: Không chống nước, dễ hỏng ngoài trời (độ ẩm &gt;90%).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36932" y="-3226567"/>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05382" y="1794438"/>
            <a:ext cx="1069408" cy="106940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9120669" y="1794438"/>
            <a:ext cx="4482802" cy="1321271"/>
            <a:chOff x="0" y="0"/>
            <a:chExt cx="2023919" cy="596534"/>
          </a:xfrm>
        </p:grpSpPr>
        <p:sp>
          <p:nvSpPr>
            <p:cNvPr id="8" name="Freeform 8"/>
            <p:cNvSpPr/>
            <p:nvPr/>
          </p:nvSpPr>
          <p:spPr>
            <a:xfrm>
              <a:off x="0" y="0"/>
              <a:ext cx="2023919" cy="596534"/>
            </a:xfrm>
            <a:custGeom>
              <a:avLst/>
              <a:gdLst/>
              <a:ahLst/>
              <a:cxnLst/>
              <a:rect l="l" t="t" r="r" b="b"/>
              <a:pathLst>
                <a:path w="2023919" h="596534">
                  <a:moveTo>
                    <a:pt x="0" y="0"/>
                  </a:moveTo>
                  <a:lnTo>
                    <a:pt x="2023919" y="0"/>
                  </a:lnTo>
                  <a:lnTo>
                    <a:pt x="2023919" y="596534"/>
                  </a:lnTo>
                  <a:lnTo>
                    <a:pt x="0" y="596534"/>
                  </a:lnTo>
                  <a:close/>
                </a:path>
              </a:pathLst>
            </a:custGeom>
            <a:solidFill>
              <a:srgbClr val="00BBDE">
                <a:alpha val="37647"/>
              </a:srgbClr>
            </a:solidFill>
            <a:ln cap="sq">
              <a:noFill/>
              <a:prstDash val="solid"/>
              <a:miter/>
            </a:ln>
          </p:spPr>
        </p:sp>
        <p:sp>
          <p:nvSpPr>
            <p:cNvPr id="9" name="TextBox 9"/>
            <p:cNvSpPr txBox="1"/>
            <p:nvPr/>
          </p:nvSpPr>
          <p:spPr>
            <a:xfrm>
              <a:off x="0" y="-19050"/>
              <a:ext cx="2023919" cy="615584"/>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10" name="Freeform 10"/>
          <p:cNvSpPr/>
          <p:nvPr/>
        </p:nvSpPr>
        <p:spPr>
          <a:xfrm>
            <a:off x="-3183609" y="1481618"/>
            <a:ext cx="10313513" cy="4397007"/>
          </a:xfrm>
          <a:custGeom>
            <a:avLst/>
            <a:gdLst/>
            <a:ahLst/>
            <a:cxnLst/>
            <a:rect l="l" t="t" r="r" b="b"/>
            <a:pathLst>
              <a:path w="10313513" h="4397007">
                <a:moveTo>
                  <a:pt x="0" y="0"/>
                </a:moveTo>
                <a:lnTo>
                  <a:pt x="10313513" y="0"/>
                </a:lnTo>
                <a:lnTo>
                  <a:pt x="10313513" y="4397006"/>
                </a:lnTo>
                <a:lnTo>
                  <a:pt x="0" y="4397006"/>
                </a:lnTo>
                <a:lnTo>
                  <a:pt x="0" y="0"/>
                </a:lnTo>
                <a:close/>
              </a:path>
            </a:pathLst>
          </a:custGeom>
          <a:blipFill>
            <a:blip r:embed="rId5">
              <a:alphaModFix amt="93000"/>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7503625" y="3468652"/>
            <a:ext cx="6099846" cy="1132718"/>
            <a:chOff x="0" y="0"/>
            <a:chExt cx="2753990" cy="511406"/>
          </a:xfrm>
        </p:grpSpPr>
        <p:sp>
          <p:nvSpPr>
            <p:cNvPr id="12" name="Freeform 12"/>
            <p:cNvSpPr/>
            <p:nvPr/>
          </p:nvSpPr>
          <p:spPr>
            <a:xfrm>
              <a:off x="0" y="0"/>
              <a:ext cx="2753990" cy="511406"/>
            </a:xfrm>
            <a:custGeom>
              <a:avLst/>
              <a:gdLst/>
              <a:ahLst/>
              <a:cxnLst/>
              <a:rect l="l" t="t" r="r" b="b"/>
              <a:pathLst>
                <a:path w="2753990" h="511406">
                  <a:moveTo>
                    <a:pt x="0" y="0"/>
                  </a:moveTo>
                  <a:lnTo>
                    <a:pt x="2753990" y="0"/>
                  </a:lnTo>
                  <a:lnTo>
                    <a:pt x="2753990" y="511406"/>
                  </a:lnTo>
                  <a:lnTo>
                    <a:pt x="0" y="511406"/>
                  </a:lnTo>
                  <a:close/>
                </a:path>
              </a:pathLst>
            </a:custGeom>
            <a:solidFill>
              <a:srgbClr val="00BBDE">
                <a:alpha val="37647"/>
              </a:srgbClr>
            </a:solidFill>
            <a:ln cap="sq">
              <a:noFill/>
              <a:prstDash val="solid"/>
              <a:miter/>
            </a:ln>
          </p:spPr>
        </p:sp>
        <p:sp>
          <p:nvSpPr>
            <p:cNvPr id="13" name="TextBox 13"/>
            <p:cNvSpPr txBox="1"/>
            <p:nvPr/>
          </p:nvSpPr>
          <p:spPr>
            <a:xfrm>
              <a:off x="0" y="-19050"/>
              <a:ext cx="2753990" cy="530456"/>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14" name="Freeform 14"/>
          <p:cNvSpPr/>
          <p:nvPr/>
        </p:nvSpPr>
        <p:spPr>
          <a:xfrm flipH="1">
            <a:off x="10194548" y="5740032"/>
            <a:ext cx="11143615" cy="4750908"/>
          </a:xfrm>
          <a:custGeom>
            <a:avLst/>
            <a:gdLst/>
            <a:ahLst/>
            <a:cxnLst/>
            <a:rect l="l" t="t" r="r" b="b"/>
            <a:pathLst>
              <a:path w="11143615" h="4750908">
                <a:moveTo>
                  <a:pt x="11143615" y="0"/>
                </a:moveTo>
                <a:lnTo>
                  <a:pt x="0" y="0"/>
                </a:lnTo>
                <a:lnTo>
                  <a:pt x="0" y="4750907"/>
                </a:lnTo>
                <a:lnTo>
                  <a:pt x="11143615" y="4750907"/>
                </a:lnTo>
                <a:lnTo>
                  <a:pt x="11143615" y="0"/>
                </a:lnTo>
                <a:close/>
              </a:path>
            </a:pathLst>
          </a:custGeom>
          <a:blipFill>
            <a:blip r:embed="rId5">
              <a:alphaModFix amt="93000"/>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17168000" y="5205327"/>
            <a:ext cx="1069408" cy="10694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8" name="Freeform 18"/>
          <p:cNvSpPr/>
          <p:nvPr/>
        </p:nvSpPr>
        <p:spPr>
          <a:xfrm>
            <a:off x="416980" y="5307178"/>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3719734" y="1594083"/>
            <a:ext cx="3818093" cy="3713095"/>
          </a:xfrm>
          <a:custGeom>
            <a:avLst/>
            <a:gdLst/>
            <a:ahLst/>
            <a:cxnLst/>
            <a:rect l="l" t="t" r="r" b="b"/>
            <a:pathLst>
              <a:path w="3818093" h="3713095">
                <a:moveTo>
                  <a:pt x="0" y="0"/>
                </a:moveTo>
                <a:lnTo>
                  <a:pt x="3818093" y="0"/>
                </a:lnTo>
                <a:lnTo>
                  <a:pt x="3818093" y="3713095"/>
                </a:lnTo>
                <a:lnTo>
                  <a:pt x="0" y="3713095"/>
                </a:lnTo>
                <a:lnTo>
                  <a:pt x="0" y="0"/>
                </a:lnTo>
                <a:close/>
              </a:path>
            </a:pathLst>
          </a:custGeom>
          <a:blipFill>
            <a:blip r:embed="rId9"/>
            <a:stretch>
              <a:fillRect/>
            </a:stretch>
          </a:blipFill>
        </p:spPr>
      </p:sp>
      <p:sp>
        <p:nvSpPr>
          <p:cNvPr id="20" name="Freeform 20"/>
          <p:cNvSpPr/>
          <p:nvPr/>
        </p:nvSpPr>
        <p:spPr>
          <a:xfrm>
            <a:off x="13932400" y="428028"/>
            <a:ext cx="1833956" cy="1833956"/>
          </a:xfrm>
          <a:custGeom>
            <a:avLst/>
            <a:gdLst/>
            <a:ahLst/>
            <a:cxnLst/>
            <a:rect l="l" t="t" r="r" b="b"/>
            <a:pathLst>
              <a:path w="1833956" h="1833956">
                <a:moveTo>
                  <a:pt x="0" y="0"/>
                </a:moveTo>
                <a:lnTo>
                  <a:pt x="1833956" y="0"/>
                </a:lnTo>
                <a:lnTo>
                  <a:pt x="1833956" y="1833956"/>
                </a:lnTo>
                <a:lnTo>
                  <a:pt x="0" y="18339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4714427" y="5372229"/>
            <a:ext cx="4597542" cy="4114800"/>
          </a:xfrm>
          <a:custGeom>
            <a:avLst/>
            <a:gdLst/>
            <a:ahLst/>
            <a:cxnLst/>
            <a:rect l="l" t="t" r="r" b="b"/>
            <a:pathLst>
              <a:path w="4597542" h="4114800">
                <a:moveTo>
                  <a:pt x="0" y="0"/>
                </a:moveTo>
                <a:lnTo>
                  <a:pt x="4597542" y="0"/>
                </a:lnTo>
                <a:lnTo>
                  <a:pt x="459754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TextBox 22"/>
          <p:cNvSpPr txBox="1"/>
          <p:nvPr/>
        </p:nvSpPr>
        <p:spPr>
          <a:xfrm>
            <a:off x="9378762" y="1907765"/>
            <a:ext cx="4751694" cy="1113668"/>
          </a:xfrm>
          <a:prstGeom prst="rect">
            <a:avLst/>
          </a:prstGeom>
        </p:spPr>
        <p:txBody>
          <a:bodyPr lIns="0" tIns="0" rIns="0" bIns="0" rtlCol="0" anchor="t">
            <a:spAutoFit/>
          </a:bodyPr>
          <a:lstStyle/>
          <a:p>
            <a:pPr algn="just">
              <a:lnSpc>
                <a:spcPts val="8655"/>
              </a:lnSpc>
              <a:spcBef>
                <a:spcPct val="0"/>
              </a:spcBef>
            </a:pPr>
            <a:r>
              <a:rPr lang="en-US" sz="7461" b="1">
                <a:solidFill>
                  <a:srgbClr val="FFFFFF"/>
                </a:solidFill>
                <a:latin typeface="Noto Sans Bold"/>
                <a:ea typeface="Noto Sans Bold"/>
                <a:cs typeface="Noto Sans Bold"/>
                <a:sym typeface="Noto Sans Bold"/>
              </a:rPr>
              <a:t>HƯỚNG </a:t>
            </a:r>
          </a:p>
        </p:txBody>
      </p:sp>
      <p:sp>
        <p:nvSpPr>
          <p:cNvPr id="23" name="TextBox 23"/>
          <p:cNvSpPr txBox="1"/>
          <p:nvPr/>
        </p:nvSpPr>
        <p:spPr>
          <a:xfrm>
            <a:off x="7503625" y="3487702"/>
            <a:ext cx="6099846" cy="1113668"/>
          </a:xfrm>
          <a:prstGeom prst="rect">
            <a:avLst/>
          </a:prstGeom>
        </p:spPr>
        <p:txBody>
          <a:bodyPr lIns="0" tIns="0" rIns="0" bIns="0" rtlCol="0" anchor="t">
            <a:spAutoFit/>
          </a:bodyPr>
          <a:lstStyle/>
          <a:p>
            <a:pPr algn="just">
              <a:lnSpc>
                <a:spcPts val="8655"/>
              </a:lnSpc>
              <a:spcBef>
                <a:spcPct val="0"/>
              </a:spcBef>
            </a:pPr>
            <a:r>
              <a:rPr lang="en-US" sz="7461" b="1">
                <a:solidFill>
                  <a:srgbClr val="FFFFFF"/>
                </a:solidFill>
                <a:latin typeface="Noto Sans Bold"/>
                <a:ea typeface="Noto Sans Bold"/>
                <a:cs typeface="Noto Sans Bold"/>
                <a:sym typeface="Noto Sans Bold"/>
              </a:rPr>
              <a:t> PHÁT TRIỂN</a:t>
            </a:r>
          </a:p>
        </p:txBody>
      </p:sp>
      <p:sp>
        <p:nvSpPr>
          <p:cNvPr id="24" name="TextBox 24"/>
          <p:cNvSpPr txBox="1"/>
          <p:nvPr/>
        </p:nvSpPr>
        <p:spPr>
          <a:xfrm>
            <a:off x="205382" y="2223884"/>
            <a:ext cx="6924521" cy="2100759"/>
          </a:xfrm>
          <a:prstGeom prst="rect">
            <a:avLst/>
          </a:prstGeom>
        </p:spPr>
        <p:txBody>
          <a:bodyPr lIns="0" tIns="0" rIns="0" bIns="0" rtlCol="0" anchor="t">
            <a:spAutoFit/>
          </a:bodyPr>
          <a:lstStyle/>
          <a:p>
            <a:pPr marL="522496" lvl="1" indent="-261248" algn="just">
              <a:lnSpc>
                <a:spcPts val="3388"/>
              </a:lnSpc>
              <a:buFont typeface="Arial"/>
              <a:buChar char="•"/>
            </a:pPr>
            <a:r>
              <a:rPr lang="en-US" sz="2420">
                <a:solidFill>
                  <a:srgbClr val="FFFFFF"/>
                </a:solidFill>
                <a:latin typeface="Canva Sans"/>
                <a:ea typeface="Canva Sans"/>
                <a:cs typeface="Canva Sans"/>
                <a:sym typeface="Canva Sans"/>
              </a:rPr>
              <a:t>Trí tuệ nhân tạo: Tích hợp OpenCV cho nhận diện khuôn mặt, phân tích hành vi.</a:t>
            </a:r>
          </a:p>
          <a:p>
            <a:pPr marL="522496" lvl="1" indent="-261248" algn="just">
              <a:lnSpc>
                <a:spcPts val="3388"/>
              </a:lnSpc>
              <a:buFont typeface="Arial"/>
              <a:buChar char="•"/>
            </a:pPr>
            <a:r>
              <a:rPr lang="en-US" sz="2420">
                <a:solidFill>
                  <a:srgbClr val="FFFFFF"/>
                </a:solidFill>
                <a:latin typeface="Canva Sans"/>
                <a:ea typeface="Canva Sans"/>
                <a:cs typeface="Canva Sans"/>
                <a:sym typeface="Canva Sans"/>
              </a:rPr>
              <a:t>Cảm biến mới: Thêm cảm biến khói, khí gas, siêu âm để giảm báo động giả.</a:t>
            </a:r>
          </a:p>
          <a:p>
            <a:pPr algn="just">
              <a:lnSpc>
                <a:spcPts val="3388"/>
              </a:lnSpc>
            </a:pPr>
            <a:endParaRPr lang="en-US" sz="2420">
              <a:solidFill>
                <a:srgbClr val="FFFFFF"/>
              </a:solidFill>
              <a:latin typeface="Canva Sans"/>
              <a:ea typeface="Canva Sans"/>
              <a:cs typeface="Canva Sans"/>
              <a:sym typeface="Canva Sans"/>
            </a:endParaRPr>
          </a:p>
        </p:txBody>
      </p:sp>
      <p:sp>
        <p:nvSpPr>
          <p:cNvPr id="25" name="TextBox 25"/>
          <p:cNvSpPr txBox="1"/>
          <p:nvPr/>
        </p:nvSpPr>
        <p:spPr>
          <a:xfrm>
            <a:off x="10565373" y="6163247"/>
            <a:ext cx="6805334" cy="2910839"/>
          </a:xfrm>
          <a:prstGeom prst="rect">
            <a:avLst/>
          </a:prstGeom>
        </p:spPr>
        <p:txBody>
          <a:bodyPr lIns="0" tIns="0" rIns="0" bIns="0" rtlCol="0" anchor="t">
            <a:spAutoFit/>
          </a:bodyPr>
          <a:lstStyle/>
          <a:p>
            <a:pPr marL="518165" lvl="1" indent="-259082" algn="l">
              <a:lnSpc>
                <a:spcPts val="3360"/>
              </a:lnSpc>
              <a:buFont typeface="Arial"/>
              <a:buChar char="•"/>
            </a:pPr>
            <a:r>
              <a:rPr lang="en-US" sz="2400">
                <a:solidFill>
                  <a:srgbClr val="FFFFFF"/>
                </a:solidFill>
                <a:latin typeface="Canva Sans"/>
                <a:ea typeface="Canva Sans"/>
                <a:cs typeface="Canva Sans"/>
                <a:sym typeface="Canva Sans"/>
              </a:rPr>
              <a:t>Năng lượng: Pin 5000mAh hoặc tấm pin mặt trời (5W, 5V).</a:t>
            </a:r>
          </a:p>
          <a:p>
            <a:pPr marL="518165" lvl="1" indent="-259082" algn="l">
              <a:lnSpc>
                <a:spcPts val="3360"/>
              </a:lnSpc>
              <a:buFont typeface="Arial"/>
              <a:buChar char="•"/>
            </a:pPr>
            <a:r>
              <a:rPr lang="en-US" sz="2400">
                <a:solidFill>
                  <a:srgbClr val="FFFFFF"/>
                </a:solidFill>
                <a:latin typeface="Canva Sans"/>
                <a:ea typeface="Canva Sans"/>
                <a:cs typeface="Canva Sans"/>
                <a:sym typeface="Canva Sans"/>
              </a:rPr>
              <a:t>Bảo mật: Mã hóa HTTPS/MQTT, xác thực 2FA trên Blynk.</a:t>
            </a:r>
          </a:p>
          <a:p>
            <a:pPr marL="518165" lvl="1" indent="-259082" algn="l">
              <a:lnSpc>
                <a:spcPts val="3360"/>
              </a:lnSpc>
              <a:buFont typeface="Arial"/>
              <a:buChar char="•"/>
            </a:pPr>
            <a:r>
              <a:rPr lang="en-US" sz="2400">
                <a:solidFill>
                  <a:srgbClr val="FFFFFF"/>
                </a:solidFill>
                <a:latin typeface="Canva Sans"/>
                <a:ea typeface="Canva Sans"/>
                <a:cs typeface="Canva Sans"/>
                <a:sym typeface="Canva Sans"/>
              </a:rPr>
              <a:t>Vỏ bảo vệ: Vỏ IP65 (chống nước, bụi) bằng nhựa ABS.</a:t>
            </a:r>
          </a:p>
          <a:p>
            <a:pPr algn="l">
              <a:lnSpc>
                <a:spcPts val="3360"/>
              </a:lnSpc>
            </a:pPr>
            <a:endParaRPr lang="en-US" sz="2400">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0298585" y="-3151841"/>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grpSp>
        <p:nvGrpSpPr>
          <p:cNvPr id="5" name="Group 5"/>
          <p:cNvGrpSpPr/>
          <p:nvPr/>
        </p:nvGrpSpPr>
        <p:grpSpPr>
          <a:xfrm>
            <a:off x="5705591" y="230005"/>
            <a:ext cx="5671486" cy="1370506"/>
            <a:chOff x="0" y="0"/>
            <a:chExt cx="2560592" cy="618763"/>
          </a:xfrm>
        </p:grpSpPr>
        <p:sp>
          <p:nvSpPr>
            <p:cNvPr id="6" name="Freeform 6"/>
            <p:cNvSpPr/>
            <p:nvPr/>
          </p:nvSpPr>
          <p:spPr>
            <a:xfrm>
              <a:off x="0" y="0"/>
              <a:ext cx="2560592" cy="618763"/>
            </a:xfrm>
            <a:custGeom>
              <a:avLst/>
              <a:gdLst/>
              <a:ahLst/>
              <a:cxnLst/>
              <a:rect l="l" t="t" r="r" b="b"/>
              <a:pathLst>
                <a:path w="2560592" h="618763">
                  <a:moveTo>
                    <a:pt x="0" y="0"/>
                  </a:moveTo>
                  <a:lnTo>
                    <a:pt x="2560592" y="0"/>
                  </a:lnTo>
                  <a:lnTo>
                    <a:pt x="2560592" y="618763"/>
                  </a:lnTo>
                  <a:lnTo>
                    <a:pt x="0" y="618763"/>
                  </a:lnTo>
                  <a:close/>
                </a:path>
              </a:pathLst>
            </a:custGeom>
            <a:solidFill>
              <a:srgbClr val="00BBDE">
                <a:alpha val="37647"/>
              </a:srgbClr>
            </a:solidFill>
            <a:ln cap="sq">
              <a:noFill/>
              <a:prstDash val="solid"/>
              <a:miter/>
            </a:ln>
          </p:spPr>
        </p:sp>
        <p:sp>
          <p:nvSpPr>
            <p:cNvPr id="7" name="TextBox 7"/>
            <p:cNvSpPr txBox="1"/>
            <p:nvPr/>
          </p:nvSpPr>
          <p:spPr>
            <a:xfrm>
              <a:off x="0" y="-19050"/>
              <a:ext cx="2560592" cy="637813"/>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8" name="Group 8"/>
          <p:cNvGrpSpPr/>
          <p:nvPr/>
        </p:nvGrpSpPr>
        <p:grpSpPr>
          <a:xfrm>
            <a:off x="595848" y="324190"/>
            <a:ext cx="865704" cy="86570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1" name="Group 11"/>
          <p:cNvGrpSpPr/>
          <p:nvPr/>
        </p:nvGrpSpPr>
        <p:grpSpPr>
          <a:xfrm>
            <a:off x="15363749" y="2806181"/>
            <a:ext cx="666614" cy="6666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4" name="Freeform 14"/>
          <p:cNvSpPr/>
          <p:nvPr/>
        </p:nvSpPr>
        <p:spPr>
          <a:xfrm>
            <a:off x="10471246" y="2624418"/>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3408137" y="4216041"/>
            <a:ext cx="3394710" cy="4114800"/>
          </a:xfrm>
          <a:custGeom>
            <a:avLst/>
            <a:gdLst/>
            <a:ahLst/>
            <a:cxnLst/>
            <a:rect l="l" t="t" r="r" b="b"/>
            <a:pathLst>
              <a:path w="3394710" h="4114800">
                <a:moveTo>
                  <a:pt x="0" y="0"/>
                </a:moveTo>
                <a:lnTo>
                  <a:pt x="3394710" y="0"/>
                </a:lnTo>
                <a:lnTo>
                  <a:pt x="339471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6114839" y="367949"/>
            <a:ext cx="5262238" cy="1113668"/>
          </a:xfrm>
          <a:prstGeom prst="rect">
            <a:avLst/>
          </a:prstGeom>
        </p:spPr>
        <p:txBody>
          <a:bodyPr lIns="0" tIns="0" rIns="0" bIns="0" rtlCol="0" anchor="t">
            <a:spAutoFit/>
          </a:bodyPr>
          <a:lstStyle/>
          <a:p>
            <a:pPr algn="just">
              <a:lnSpc>
                <a:spcPts val="8655"/>
              </a:lnSpc>
              <a:spcBef>
                <a:spcPct val="0"/>
              </a:spcBef>
            </a:pPr>
            <a:r>
              <a:rPr lang="en-US" sz="7461" b="1">
                <a:solidFill>
                  <a:srgbClr val="FFFFFF"/>
                </a:solidFill>
                <a:latin typeface="Noto Sans Bold"/>
                <a:ea typeface="Noto Sans Bold"/>
                <a:cs typeface="Noto Sans Bold"/>
                <a:sym typeface="Noto Sans Bold"/>
              </a:rPr>
              <a:t>KẾT LUẬN</a:t>
            </a:r>
          </a:p>
        </p:txBody>
      </p:sp>
      <p:sp>
        <p:nvSpPr>
          <p:cNvPr id="17" name="TextBox 17"/>
          <p:cNvSpPr txBox="1"/>
          <p:nvPr/>
        </p:nvSpPr>
        <p:spPr>
          <a:xfrm>
            <a:off x="381760" y="2229674"/>
            <a:ext cx="9175085" cy="7963708"/>
          </a:xfrm>
          <a:prstGeom prst="rect">
            <a:avLst/>
          </a:prstGeom>
        </p:spPr>
        <p:txBody>
          <a:bodyPr lIns="0" tIns="0" rIns="0" bIns="0" rtlCol="0" anchor="t">
            <a:spAutoFit/>
          </a:bodyPr>
          <a:lstStyle/>
          <a:p>
            <a:pPr marL="535198" lvl="1" indent="-267599" algn="just">
              <a:lnSpc>
                <a:spcPts val="4238"/>
              </a:lnSpc>
              <a:buFont typeface="Arial"/>
              <a:buChar char="•"/>
            </a:pPr>
            <a:r>
              <a:rPr lang="en-US" sz="2478" b="1">
                <a:solidFill>
                  <a:srgbClr val="FFFFFF"/>
                </a:solidFill>
                <a:latin typeface="Saira Bold"/>
                <a:ea typeface="Saira Bold"/>
                <a:cs typeface="Saira Bold"/>
                <a:sym typeface="Saira Bold"/>
              </a:rPr>
              <a:t>Hệ thống an ninh gia đình dựa trên công nghệ IoT, sử dụng ESP32-S3 CAM và Blynk, đã chứng minh được giá trị thực tiễn với chi phí thấp, tích hợp thành công livestream thời gian thực, phát hiện chuyển động, và điều khiển cửa từ xa, mang lại giải pháp giám sát hiệu quả cho hộ gia đình và văn phòng nhỏ.</a:t>
            </a:r>
          </a:p>
          <a:p>
            <a:pPr marL="535198" lvl="1" indent="-267599" algn="just">
              <a:lnSpc>
                <a:spcPts val="4238"/>
              </a:lnSpc>
              <a:buFont typeface="Arial"/>
              <a:buChar char="•"/>
            </a:pPr>
            <a:r>
              <a:rPr lang="en-US" sz="2478" b="1">
                <a:solidFill>
                  <a:srgbClr val="FFFFFF"/>
                </a:solidFill>
                <a:latin typeface="Saira Bold"/>
                <a:ea typeface="Saira Bold"/>
                <a:cs typeface="Saira Bold"/>
                <a:sym typeface="Saira Bold"/>
              </a:rPr>
              <a:t> Giao diện Blynk thân thiện cùng khả năng lưu trữ cục bộ đảm bảo tính linh hoạt và dễ sử dụng, trong khi thiết kế mở rộng hứa hẹn tiềm năng tích hợp trí tuệ nhân tạo, cảm biến môi trường, và năng lượng tái tạo. Dù còn một số hạn chế như phụ thuộc vào Wi-Fi và thời lượng pin, dự án không chỉ đáp ứng nhu cầu an ninh hiện đại mà còn mở ra hướng phát triển bền vững, góp phần thúc đẩy ứng dụng IoT trong đời sống.</a:t>
            </a:r>
          </a:p>
          <a:p>
            <a:pPr algn="just">
              <a:lnSpc>
                <a:spcPts val="4238"/>
              </a:lnSpc>
            </a:pPr>
            <a:endParaRPr lang="en-US" sz="2478" b="1">
              <a:solidFill>
                <a:srgbClr val="FFFFFF"/>
              </a:solidFill>
              <a:latin typeface="Saira Bold"/>
              <a:ea typeface="Saira Bold"/>
              <a:cs typeface="Saira Bold"/>
              <a:sym typeface="Saira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253489" y="2403386"/>
            <a:ext cx="2138817" cy="21388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7" name="Freeform 7"/>
          <p:cNvSpPr/>
          <p:nvPr/>
        </p:nvSpPr>
        <p:spPr>
          <a:xfrm flipH="1">
            <a:off x="-10589667" y="-29994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grpSp>
        <p:nvGrpSpPr>
          <p:cNvPr id="8" name="Group 8"/>
          <p:cNvGrpSpPr/>
          <p:nvPr/>
        </p:nvGrpSpPr>
        <p:grpSpPr>
          <a:xfrm>
            <a:off x="6309692" y="896714"/>
            <a:ext cx="3163417" cy="1370506"/>
            <a:chOff x="0" y="0"/>
            <a:chExt cx="1428236" cy="618763"/>
          </a:xfrm>
        </p:grpSpPr>
        <p:sp>
          <p:nvSpPr>
            <p:cNvPr id="9" name="Freeform 9"/>
            <p:cNvSpPr/>
            <p:nvPr/>
          </p:nvSpPr>
          <p:spPr>
            <a:xfrm>
              <a:off x="0" y="0"/>
              <a:ext cx="1428236" cy="618763"/>
            </a:xfrm>
            <a:custGeom>
              <a:avLst/>
              <a:gdLst/>
              <a:ahLst/>
              <a:cxnLst/>
              <a:rect l="l" t="t" r="r" b="b"/>
              <a:pathLst>
                <a:path w="1428236" h="618763">
                  <a:moveTo>
                    <a:pt x="0" y="0"/>
                  </a:moveTo>
                  <a:lnTo>
                    <a:pt x="1428236" y="0"/>
                  </a:lnTo>
                  <a:lnTo>
                    <a:pt x="1428236" y="618763"/>
                  </a:lnTo>
                  <a:lnTo>
                    <a:pt x="0" y="618763"/>
                  </a:lnTo>
                  <a:close/>
                </a:path>
              </a:pathLst>
            </a:custGeom>
            <a:solidFill>
              <a:srgbClr val="00BBDE">
                <a:alpha val="37647"/>
              </a:srgbClr>
            </a:solidFill>
            <a:ln cap="sq">
              <a:noFill/>
              <a:prstDash val="solid"/>
              <a:miter/>
            </a:ln>
          </p:spPr>
        </p:sp>
        <p:sp>
          <p:nvSpPr>
            <p:cNvPr id="10" name="TextBox 10"/>
            <p:cNvSpPr txBox="1"/>
            <p:nvPr/>
          </p:nvSpPr>
          <p:spPr>
            <a:xfrm>
              <a:off x="0" y="-19050"/>
              <a:ext cx="1428236" cy="637813"/>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11" name="Freeform 11"/>
          <p:cNvSpPr/>
          <p:nvPr/>
        </p:nvSpPr>
        <p:spPr>
          <a:xfrm>
            <a:off x="138181" y="3709749"/>
            <a:ext cx="5213076" cy="3639608"/>
          </a:xfrm>
          <a:custGeom>
            <a:avLst/>
            <a:gdLst/>
            <a:ahLst/>
            <a:cxnLst/>
            <a:rect l="l" t="t" r="r" b="b"/>
            <a:pathLst>
              <a:path w="5213076" h="3639608">
                <a:moveTo>
                  <a:pt x="0" y="0"/>
                </a:moveTo>
                <a:lnTo>
                  <a:pt x="5213076" y="0"/>
                </a:lnTo>
                <a:lnTo>
                  <a:pt x="5213076" y="3639609"/>
                </a:lnTo>
                <a:lnTo>
                  <a:pt x="0" y="3639609"/>
                </a:lnTo>
                <a:lnTo>
                  <a:pt x="0" y="0"/>
                </a:lnTo>
                <a:close/>
              </a:path>
            </a:pathLst>
          </a:custGeom>
          <a:blipFill>
            <a:blip r:embed="rId5"/>
            <a:stretch>
              <a:fillRect t="-3711" b="-3711"/>
            </a:stretch>
          </a:blipFill>
        </p:spPr>
      </p:sp>
      <p:sp>
        <p:nvSpPr>
          <p:cNvPr id="12" name="Freeform 12"/>
          <p:cNvSpPr/>
          <p:nvPr/>
        </p:nvSpPr>
        <p:spPr>
          <a:xfrm>
            <a:off x="5634886" y="3709749"/>
            <a:ext cx="5213076" cy="3639608"/>
          </a:xfrm>
          <a:custGeom>
            <a:avLst/>
            <a:gdLst/>
            <a:ahLst/>
            <a:cxnLst/>
            <a:rect l="l" t="t" r="r" b="b"/>
            <a:pathLst>
              <a:path w="5213076" h="3639608">
                <a:moveTo>
                  <a:pt x="0" y="0"/>
                </a:moveTo>
                <a:lnTo>
                  <a:pt x="5213076" y="0"/>
                </a:lnTo>
                <a:lnTo>
                  <a:pt x="5213076" y="3639609"/>
                </a:lnTo>
                <a:lnTo>
                  <a:pt x="0" y="3639609"/>
                </a:lnTo>
                <a:lnTo>
                  <a:pt x="0" y="0"/>
                </a:lnTo>
                <a:close/>
              </a:path>
            </a:pathLst>
          </a:custGeom>
          <a:blipFill>
            <a:blip r:embed="rId6"/>
            <a:stretch>
              <a:fillRect t="-3711" b="-3711"/>
            </a:stretch>
          </a:blipFill>
        </p:spPr>
      </p:sp>
      <p:sp>
        <p:nvSpPr>
          <p:cNvPr id="13" name="Freeform 13"/>
          <p:cNvSpPr/>
          <p:nvPr/>
        </p:nvSpPr>
        <p:spPr>
          <a:xfrm>
            <a:off x="10549434" y="2039921"/>
            <a:ext cx="3549621" cy="7382057"/>
          </a:xfrm>
          <a:custGeom>
            <a:avLst/>
            <a:gdLst/>
            <a:ahLst/>
            <a:cxnLst/>
            <a:rect l="l" t="t" r="r" b="b"/>
            <a:pathLst>
              <a:path w="3549621" h="7382057">
                <a:moveTo>
                  <a:pt x="0" y="0"/>
                </a:moveTo>
                <a:lnTo>
                  <a:pt x="3549620" y="0"/>
                </a:lnTo>
                <a:lnTo>
                  <a:pt x="3549620" y="7382057"/>
                </a:lnTo>
                <a:lnTo>
                  <a:pt x="0" y="7382057"/>
                </a:lnTo>
                <a:lnTo>
                  <a:pt x="0" y="0"/>
                </a:lnTo>
                <a:close/>
              </a:path>
            </a:pathLst>
          </a:custGeom>
          <a:blipFill>
            <a:blip r:embed="rId7"/>
            <a:stretch>
              <a:fillRect t="-3427" b="-3427"/>
            </a:stretch>
          </a:blipFill>
        </p:spPr>
      </p:sp>
      <p:sp>
        <p:nvSpPr>
          <p:cNvPr id="14" name="Freeform 14"/>
          <p:cNvSpPr/>
          <p:nvPr/>
        </p:nvSpPr>
        <p:spPr>
          <a:xfrm>
            <a:off x="14626497" y="2039921"/>
            <a:ext cx="3549621" cy="7382057"/>
          </a:xfrm>
          <a:custGeom>
            <a:avLst/>
            <a:gdLst/>
            <a:ahLst/>
            <a:cxnLst/>
            <a:rect l="l" t="t" r="r" b="b"/>
            <a:pathLst>
              <a:path w="3549621" h="7382057">
                <a:moveTo>
                  <a:pt x="0" y="0"/>
                </a:moveTo>
                <a:lnTo>
                  <a:pt x="3549621" y="0"/>
                </a:lnTo>
                <a:lnTo>
                  <a:pt x="3549621" y="7382057"/>
                </a:lnTo>
                <a:lnTo>
                  <a:pt x="0" y="7382057"/>
                </a:lnTo>
                <a:lnTo>
                  <a:pt x="0" y="0"/>
                </a:lnTo>
                <a:close/>
              </a:path>
            </a:pathLst>
          </a:custGeom>
          <a:blipFill>
            <a:blip r:embed="rId8"/>
            <a:stretch>
              <a:fillRect t="-3427" b="-3427"/>
            </a:stretch>
          </a:blipFill>
        </p:spPr>
      </p:sp>
      <p:sp>
        <p:nvSpPr>
          <p:cNvPr id="15" name="TextBox 15"/>
          <p:cNvSpPr txBox="1"/>
          <p:nvPr/>
        </p:nvSpPr>
        <p:spPr>
          <a:xfrm>
            <a:off x="6437543" y="962883"/>
            <a:ext cx="2886173" cy="1113668"/>
          </a:xfrm>
          <a:prstGeom prst="rect">
            <a:avLst/>
          </a:prstGeom>
        </p:spPr>
        <p:txBody>
          <a:bodyPr lIns="0" tIns="0" rIns="0" bIns="0" rtlCol="0" anchor="t">
            <a:spAutoFit/>
          </a:bodyPr>
          <a:lstStyle/>
          <a:p>
            <a:pPr algn="just">
              <a:lnSpc>
                <a:spcPts val="8655"/>
              </a:lnSpc>
              <a:spcBef>
                <a:spcPct val="0"/>
              </a:spcBef>
            </a:pPr>
            <a:r>
              <a:rPr lang="en-US" sz="7461" b="1">
                <a:solidFill>
                  <a:srgbClr val="FFFFFF"/>
                </a:solidFill>
                <a:latin typeface="Noto Sans Bold"/>
                <a:ea typeface="Noto Sans Bold"/>
                <a:cs typeface="Noto Sans Bold"/>
                <a:sym typeface="Noto Sans Bold"/>
              </a:rPr>
              <a:t>DEMO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75436" y="2470061"/>
            <a:ext cx="6995030" cy="2712076"/>
          </a:xfrm>
          <a:prstGeom prst="rect">
            <a:avLst/>
          </a:prstGeom>
        </p:spPr>
        <p:txBody>
          <a:bodyPr lIns="0" tIns="0" rIns="0" bIns="0" rtlCol="0" anchor="t">
            <a:spAutoFit/>
          </a:bodyPr>
          <a:lstStyle/>
          <a:p>
            <a:pPr algn="ctr">
              <a:lnSpc>
                <a:spcPts val="21163"/>
              </a:lnSpc>
              <a:spcBef>
                <a:spcPct val="0"/>
              </a:spcBef>
            </a:pPr>
            <a:r>
              <a:rPr lang="en-US" sz="18244" b="1">
                <a:solidFill>
                  <a:srgbClr val="FFFFFF"/>
                </a:solidFill>
                <a:latin typeface="Antonio Ultra-Bold"/>
                <a:ea typeface="Antonio Ultra-Bold"/>
                <a:cs typeface="Antonio Ultra-Bold"/>
                <a:sym typeface="Antonio Ultra-Bold"/>
              </a:rPr>
              <a:t>THANK</a:t>
            </a:r>
          </a:p>
        </p:txBody>
      </p:sp>
      <p:grpSp>
        <p:nvGrpSpPr>
          <p:cNvPr id="5" name="Group 5"/>
          <p:cNvGrpSpPr/>
          <p:nvPr/>
        </p:nvGrpSpPr>
        <p:grpSpPr>
          <a:xfrm>
            <a:off x="2253489" y="2403386"/>
            <a:ext cx="2138817" cy="21388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8" name="TextBox 8"/>
          <p:cNvSpPr txBox="1"/>
          <p:nvPr/>
        </p:nvSpPr>
        <p:spPr>
          <a:xfrm>
            <a:off x="7136637" y="4596690"/>
            <a:ext cx="4272627" cy="2712076"/>
          </a:xfrm>
          <a:prstGeom prst="rect">
            <a:avLst/>
          </a:prstGeom>
        </p:spPr>
        <p:txBody>
          <a:bodyPr lIns="0" tIns="0" rIns="0" bIns="0" rtlCol="0" anchor="t">
            <a:spAutoFit/>
          </a:bodyPr>
          <a:lstStyle/>
          <a:p>
            <a:pPr algn="l">
              <a:lnSpc>
                <a:spcPts val="21163"/>
              </a:lnSpc>
              <a:spcBef>
                <a:spcPct val="0"/>
              </a:spcBef>
            </a:pPr>
            <a:r>
              <a:rPr lang="en-US" sz="18244">
                <a:solidFill>
                  <a:srgbClr val="FFFFFF"/>
                </a:solidFill>
                <a:latin typeface="Antonio Light"/>
                <a:ea typeface="Antonio Light"/>
                <a:cs typeface="Antonio Light"/>
                <a:sym typeface="Antonio Light"/>
              </a:rPr>
              <a:t>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840823" y="-3124432"/>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3" name="Freeform 3"/>
          <p:cNvSpPr/>
          <p:nvPr/>
        </p:nvSpPr>
        <p:spPr>
          <a:xfrm flipH="1">
            <a:off x="6280627" y="2730741"/>
            <a:ext cx="15626220" cy="6661997"/>
          </a:xfrm>
          <a:custGeom>
            <a:avLst/>
            <a:gdLst/>
            <a:ahLst/>
            <a:cxnLst/>
            <a:rect l="l" t="t" r="r" b="b"/>
            <a:pathLst>
              <a:path w="15626220" h="6661997">
                <a:moveTo>
                  <a:pt x="15626220" y="0"/>
                </a:moveTo>
                <a:lnTo>
                  <a:pt x="0" y="0"/>
                </a:lnTo>
                <a:lnTo>
                  <a:pt x="0" y="6661997"/>
                </a:lnTo>
                <a:lnTo>
                  <a:pt x="15626220" y="6661997"/>
                </a:lnTo>
                <a:lnTo>
                  <a:pt x="1562622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488989" y="1497171"/>
            <a:ext cx="8162927" cy="2137203"/>
          </a:xfrm>
          <a:custGeom>
            <a:avLst/>
            <a:gdLst/>
            <a:ahLst/>
            <a:cxnLst/>
            <a:rect l="l" t="t" r="r" b="b"/>
            <a:pathLst>
              <a:path w="8162927" h="2137203">
                <a:moveTo>
                  <a:pt x="0" y="0"/>
                </a:moveTo>
                <a:lnTo>
                  <a:pt x="8162928" y="0"/>
                </a:lnTo>
                <a:lnTo>
                  <a:pt x="8162928" y="2137203"/>
                </a:lnTo>
                <a:lnTo>
                  <a:pt x="0" y="21372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16411420" y="454697"/>
            <a:ext cx="1148007" cy="11480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9" name="Group 9"/>
          <p:cNvGrpSpPr/>
          <p:nvPr/>
        </p:nvGrpSpPr>
        <p:grpSpPr>
          <a:xfrm>
            <a:off x="16459436" y="4569497"/>
            <a:ext cx="1148007" cy="11480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2" name="Group 12"/>
          <p:cNvGrpSpPr/>
          <p:nvPr/>
        </p:nvGrpSpPr>
        <p:grpSpPr>
          <a:xfrm>
            <a:off x="3353217" y="5418722"/>
            <a:ext cx="1776216" cy="936546"/>
            <a:chOff x="0" y="0"/>
            <a:chExt cx="467810" cy="246662"/>
          </a:xfrm>
        </p:grpSpPr>
        <p:sp>
          <p:nvSpPr>
            <p:cNvPr id="13" name="Freeform 13"/>
            <p:cNvSpPr/>
            <p:nvPr/>
          </p:nvSpPr>
          <p:spPr>
            <a:xfrm>
              <a:off x="0" y="0"/>
              <a:ext cx="467810" cy="246662"/>
            </a:xfrm>
            <a:custGeom>
              <a:avLst/>
              <a:gdLst/>
              <a:ahLst/>
              <a:cxnLst/>
              <a:rect l="l" t="t" r="r" b="b"/>
              <a:pathLst>
                <a:path w="467810" h="246662">
                  <a:moveTo>
                    <a:pt x="0" y="0"/>
                  </a:moveTo>
                  <a:lnTo>
                    <a:pt x="467810" y="0"/>
                  </a:lnTo>
                  <a:lnTo>
                    <a:pt x="467810" y="246662"/>
                  </a:lnTo>
                  <a:lnTo>
                    <a:pt x="0" y="246662"/>
                  </a:lnTo>
                  <a:close/>
                </a:path>
              </a:pathLst>
            </a:custGeom>
            <a:gradFill rotWithShape="1">
              <a:gsLst>
                <a:gs pos="0">
                  <a:srgbClr val="FFFFFF">
                    <a:alpha val="46000"/>
                  </a:srgbClr>
                </a:gs>
                <a:gs pos="100000">
                  <a:srgbClr val="9B9B9B">
                    <a:alpha val="5520"/>
                  </a:srgbClr>
                </a:gs>
              </a:gsLst>
              <a:lin ang="0"/>
            </a:gradFill>
          </p:spPr>
        </p:sp>
        <p:sp>
          <p:nvSpPr>
            <p:cNvPr id="14" name="TextBox 14"/>
            <p:cNvSpPr txBox="1"/>
            <p:nvPr/>
          </p:nvSpPr>
          <p:spPr>
            <a:xfrm>
              <a:off x="0" y="-19050"/>
              <a:ext cx="467810" cy="265712"/>
            </a:xfrm>
            <a:prstGeom prst="rect">
              <a:avLst/>
            </a:prstGeom>
          </p:spPr>
          <p:txBody>
            <a:bodyPr lIns="50800" tIns="50800" rIns="50800" bIns="50800" rtlCol="0" anchor="ctr"/>
            <a:lstStyle/>
            <a:p>
              <a:pPr algn="ctr">
                <a:lnSpc>
                  <a:spcPts val="2783"/>
                </a:lnSpc>
              </a:pPr>
              <a:endParaRPr/>
            </a:p>
          </p:txBody>
        </p:sp>
      </p:grpSp>
      <p:sp>
        <p:nvSpPr>
          <p:cNvPr id="15" name="Freeform 15"/>
          <p:cNvSpPr/>
          <p:nvPr/>
        </p:nvSpPr>
        <p:spPr>
          <a:xfrm>
            <a:off x="7647431" y="1531211"/>
            <a:ext cx="2071954" cy="2071954"/>
          </a:xfrm>
          <a:custGeom>
            <a:avLst/>
            <a:gdLst/>
            <a:ahLst/>
            <a:cxnLst/>
            <a:rect l="l" t="t" r="r" b="b"/>
            <a:pathLst>
              <a:path w="2071954" h="2071954">
                <a:moveTo>
                  <a:pt x="0" y="0"/>
                </a:moveTo>
                <a:lnTo>
                  <a:pt x="2071954" y="0"/>
                </a:lnTo>
                <a:lnTo>
                  <a:pt x="2071954" y="2071954"/>
                </a:lnTo>
                <a:lnTo>
                  <a:pt x="0" y="20719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6" name="Group 16"/>
          <p:cNvGrpSpPr/>
          <p:nvPr/>
        </p:nvGrpSpPr>
        <p:grpSpPr>
          <a:xfrm>
            <a:off x="7647431" y="1531211"/>
            <a:ext cx="2071962" cy="2071954"/>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t="-25329" b="-25329"/>
              </a:stretch>
            </a:blipFill>
          </p:spPr>
        </p:sp>
      </p:grpSp>
      <p:sp>
        <p:nvSpPr>
          <p:cNvPr id="18" name="Freeform 18"/>
          <p:cNvSpPr/>
          <p:nvPr/>
        </p:nvSpPr>
        <p:spPr>
          <a:xfrm>
            <a:off x="7488989" y="3924536"/>
            <a:ext cx="8162927" cy="2137203"/>
          </a:xfrm>
          <a:custGeom>
            <a:avLst/>
            <a:gdLst/>
            <a:ahLst/>
            <a:cxnLst/>
            <a:rect l="l" t="t" r="r" b="b"/>
            <a:pathLst>
              <a:path w="8162927" h="2137203">
                <a:moveTo>
                  <a:pt x="0" y="0"/>
                </a:moveTo>
                <a:lnTo>
                  <a:pt x="8162928" y="0"/>
                </a:lnTo>
                <a:lnTo>
                  <a:pt x="8162928" y="2137203"/>
                </a:lnTo>
                <a:lnTo>
                  <a:pt x="0" y="21372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9" name="Group 19"/>
          <p:cNvGrpSpPr/>
          <p:nvPr/>
        </p:nvGrpSpPr>
        <p:grpSpPr>
          <a:xfrm>
            <a:off x="13347509" y="8327110"/>
            <a:ext cx="1148007" cy="11480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2" name="Freeform 22"/>
          <p:cNvSpPr/>
          <p:nvPr/>
        </p:nvSpPr>
        <p:spPr>
          <a:xfrm>
            <a:off x="7647431" y="3957161"/>
            <a:ext cx="2071954" cy="2071954"/>
          </a:xfrm>
          <a:custGeom>
            <a:avLst/>
            <a:gdLst/>
            <a:ahLst/>
            <a:cxnLst/>
            <a:rect l="l" t="t" r="r" b="b"/>
            <a:pathLst>
              <a:path w="2071954" h="2071954">
                <a:moveTo>
                  <a:pt x="0" y="0"/>
                </a:moveTo>
                <a:lnTo>
                  <a:pt x="2071954" y="0"/>
                </a:lnTo>
                <a:lnTo>
                  <a:pt x="2071954" y="2071954"/>
                </a:lnTo>
                <a:lnTo>
                  <a:pt x="0" y="20719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3" name="Group 23"/>
          <p:cNvGrpSpPr/>
          <p:nvPr/>
        </p:nvGrpSpPr>
        <p:grpSpPr>
          <a:xfrm>
            <a:off x="7647431" y="3957161"/>
            <a:ext cx="2071962" cy="2071954"/>
            <a:chOff x="0" y="0"/>
            <a:chExt cx="6350000" cy="6349975"/>
          </a:xfrm>
        </p:grpSpPr>
        <p:sp>
          <p:nvSpPr>
            <p:cNvPr id="24" name="Freeform 2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t="-25329" b="-25329"/>
              </a:stretch>
            </a:blipFill>
          </p:spPr>
        </p:sp>
      </p:grpSp>
      <p:sp>
        <p:nvSpPr>
          <p:cNvPr id="25" name="Freeform 25"/>
          <p:cNvSpPr/>
          <p:nvPr/>
        </p:nvSpPr>
        <p:spPr>
          <a:xfrm>
            <a:off x="7488989" y="6351901"/>
            <a:ext cx="8162927" cy="2137203"/>
          </a:xfrm>
          <a:custGeom>
            <a:avLst/>
            <a:gdLst/>
            <a:ahLst/>
            <a:cxnLst/>
            <a:rect l="l" t="t" r="r" b="b"/>
            <a:pathLst>
              <a:path w="8162927" h="2137203">
                <a:moveTo>
                  <a:pt x="0" y="0"/>
                </a:moveTo>
                <a:lnTo>
                  <a:pt x="8162928" y="0"/>
                </a:lnTo>
                <a:lnTo>
                  <a:pt x="8162928" y="2137203"/>
                </a:lnTo>
                <a:lnTo>
                  <a:pt x="0" y="21372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6" name="Group 26"/>
          <p:cNvGrpSpPr/>
          <p:nvPr/>
        </p:nvGrpSpPr>
        <p:grpSpPr>
          <a:xfrm>
            <a:off x="7995993" y="8901113"/>
            <a:ext cx="1148007" cy="114800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8" name="TextBox 2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9" name="Freeform 29"/>
          <p:cNvSpPr/>
          <p:nvPr/>
        </p:nvSpPr>
        <p:spPr>
          <a:xfrm>
            <a:off x="7647431" y="6384526"/>
            <a:ext cx="2071954" cy="2071954"/>
          </a:xfrm>
          <a:custGeom>
            <a:avLst/>
            <a:gdLst/>
            <a:ahLst/>
            <a:cxnLst/>
            <a:rect l="l" t="t" r="r" b="b"/>
            <a:pathLst>
              <a:path w="2071954" h="2071954">
                <a:moveTo>
                  <a:pt x="0" y="0"/>
                </a:moveTo>
                <a:lnTo>
                  <a:pt x="2071954" y="0"/>
                </a:lnTo>
                <a:lnTo>
                  <a:pt x="2071954" y="2071954"/>
                </a:lnTo>
                <a:lnTo>
                  <a:pt x="0" y="20719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a:off x="7647431" y="6384526"/>
            <a:ext cx="2071962" cy="2071954"/>
            <a:chOff x="0" y="0"/>
            <a:chExt cx="6350000" cy="6349975"/>
          </a:xfrm>
        </p:grpSpPr>
        <p:sp>
          <p:nvSpPr>
            <p:cNvPr id="31" name="Freeform 3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2"/>
              <a:stretch>
                <a:fillRect t="-25757" b="-25757"/>
              </a:stretch>
            </a:blipFill>
          </p:spPr>
        </p:sp>
      </p:grpSp>
      <p:sp>
        <p:nvSpPr>
          <p:cNvPr id="32" name="TextBox 32"/>
          <p:cNvSpPr txBox="1"/>
          <p:nvPr/>
        </p:nvSpPr>
        <p:spPr>
          <a:xfrm>
            <a:off x="459330" y="4611812"/>
            <a:ext cx="6584782" cy="1740089"/>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Antonio Ultra-Bold"/>
                <a:ea typeface="Antonio Ultra-Bold"/>
                <a:cs typeface="Antonio Ultra-Bold"/>
                <a:sym typeface="Antonio Ultra-Bold"/>
              </a:rPr>
              <a:t>THÀNH VIÊN</a:t>
            </a:r>
          </a:p>
        </p:txBody>
      </p:sp>
      <p:sp>
        <p:nvSpPr>
          <p:cNvPr id="33" name="TextBox 33"/>
          <p:cNvSpPr txBox="1"/>
          <p:nvPr/>
        </p:nvSpPr>
        <p:spPr>
          <a:xfrm>
            <a:off x="10008796" y="2309420"/>
            <a:ext cx="5786065" cy="529267"/>
          </a:xfrm>
          <a:prstGeom prst="rect">
            <a:avLst/>
          </a:prstGeom>
        </p:spPr>
        <p:txBody>
          <a:bodyPr lIns="0" tIns="0" rIns="0" bIns="0" rtlCol="0" anchor="t">
            <a:spAutoFit/>
          </a:bodyPr>
          <a:lstStyle/>
          <a:p>
            <a:pPr algn="just">
              <a:lnSpc>
                <a:spcPts val="4157"/>
              </a:lnSpc>
              <a:spcBef>
                <a:spcPct val="0"/>
              </a:spcBef>
            </a:pPr>
            <a:r>
              <a:rPr lang="en-US" sz="3583" b="1">
                <a:solidFill>
                  <a:srgbClr val="FFFFFF"/>
                </a:solidFill>
                <a:latin typeface="Montserrat Bold"/>
                <a:ea typeface="Montserrat Bold"/>
                <a:cs typeface="Montserrat Bold"/>
                <a:sym typeface="Montserrat Bold"/>
              </a:rPr>
              <a:t>TRẦN QUỐC GIĂNG</a:t>
            </a:r>
          </a:p>
        </p:txBody>
      </p:sp>
      <p:sp>
        <p:nvSpPr>
          <p:cNvPr id="34" name="TextBox 34"/>
          <p:cNvSpPr txBox="1"/>
          <p:nvPr/>
        </p:nvSpPr>
        <p:spPr>
          <a:xfrm>
            <a:off x="10196382" y="4733267"/>
            <a:ext cx="5786065" cy="529267"/>
          </a:xfrm>
          <a:prstGeom prst="rect">
            <a:avLst/>
          </a:prstGeom>
        </p:spPr>
        <p:txBody>
          <a:bodyPr lIns="0" tIns="0" rIns="0" bIns="0" rtlCol="0" anchor="t">
            <a:spAutoFit/>
          </a:bodyPr>
          <a:lstStyle/>
          <a:p>
            <a:pPr algn="just">
              <a:lnSpc>
                <a:spcPts val="4157"/>
              </a:lnSpc>
              <a:spcBef>
                <a:spcPct val="0"/>
              </a:spcBef>
            </a:pPr>
            <a:r>
              <a:rPr lang="en-US" sz="3583" b="1">
                <a:solidFill>
                  <a:srgbClr val="FFFFFF"/>
                </a:solidFill>
                <a:latin typeface="Montserrat Bold"/>
                <a:ea typeface="Montserrat Bold"/>
                <a:cs typeface="Montserrat Bold"/>
                <a:sym typeface="Montserrat Bold"/>
              </a:rPr>
              <a:t>NGUYỄN TẤN TÀI</a:t>
            </a:r>
          </a:p>
        </p:txBody>
      </p:sp>
      <p:sp>
        <p:nvSpPr>
          <p:cNvPr id="35" name="TextBox 35"/>
          <p:cNvSpPr txBox="1"/>
          <p:nvPr/>
        </p:nvSpPr>
        <p:spPr>
          <a:xfrm>
            <a:off x="9865851" y="7160632"/>
            <a:ext cx="5786065" cy="529267"/>
          </a:xfrm>
          <a:prstGeom prst="rect">
            <a:avLst/>
          </a:prstGeom>
        </p:spPr>
        <p:txBody>
          <a:bodyPr lIns="0" tIns="0" rIns="0" bIns="0" rtlCol="0" anchor="t">
            <a:spAutoFit/>
          </a:bodyPr>
          <a:lstStyle/>
          <a:p>
            <a:pPr algn="just">
              <a:lnSpc>
                <a:spcPts val="4157"/>
              </a:lnSpc>
              <a:spcBef>
                <a:spcPct val="0"/>
              </a:spcBef>
            </a:pPr>
            <a:r>
              <a:rPr lang="en-US" sz="3583" b="1">
                <a:solidFill>
                  <a:srgbClr val="FFFFFF"/>
                </a:solidFill>
                <a:latin typeface="Montserrat Bold"/>
                <a:ea typeface="Montserrat Bold"/>
                <a:cs typeface="Montserrat Bold"/>
                <a:sym typeface="Montserrat Bold"/>
              </a:rPr>
              <a:t>NGUYỄN THỊ VIỆT HOA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692390" y="1547333"/>
            <a:ext cx="5643506" cy="1181845"/>
            <a:chOff x="0" y="0"/>
            <a:chExt cx="353275" cy="73982"/>
          </a:xfrm>
        </p:grpSpPr>
        <p:sp>
          <p:nvSpPr>
            <p:cNvPr id="5" name="Freeform 5"/>
            <p:cNvSpPr/>
            <p:nvPr/>
          </p:nvSpPr>
          <p:spPr>
            <a:xfrm>
              <a:off x="0" y="0"/>
              <a:ext cx="353275" cy="73982"/>
            </a:xfrm>
            <a:custGeom>
              <a:avLst/>
              <a:gdLst/>
              <a:ahLst/>
              <a:cxnLst/>
              <a:rect l="l" t="t" r="r" b="b"/>
              <a:pathLst>
                <a:path w="353275" h="73982">
                  <a:moveTo>
                    <a:pt x="0" y="0"/>
                  </a:moveTo>
                  <a:lnTo>
                    <a:pt x="353275" y="0"/>
                  </a:lnTo>
                  <a:lnTo>
                    <a:pt x="353275" y="73982"/>
                  </a:lnTo>
                  <a:lnTo>
                    <a:pt x="0" y="73982"/>
                  </a:lnTo>
                  <a:close/>
                </a:path>
              </a:pathLst>
            </a:custGeom>
            <a:solidFill>
              <a:srgbClr val="00BBDE">
                <a:alpha val="37647"/>
              </a:srgbClr>
            </a:solidFill>
            <a:ln cap="sq">
              <a:noFill/>
              <a:prstDash val="solid"/>
              <a:miter/>
            </a:ln>
          </p:spPr>
        </p:sp>
        <p:sp>
          <p:nvSpPr>
            <p:cNvPr id="6" name="TextBox 6"/>
            <p:cNvSpPr txBox="1"/>
            <p:nvPr/>
          </p:nvSpPr>
          <p:spPr>
            <a:xfrm>
              <a:off x="0" y="-19050"/>
              <a:ext cx="353275" cy="93032"/>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7" name="TextBox 7"/>
          <p:cNvSpPr txBox="1"/>
          <p:nvPr/>
        </p:nvSpPr>
        <p:spPr>
          <a:xfrm>
            <a:off x="3606506" y="1594890"/>
            <a:ext cx="11784917" cy="1134288"/>
          </a:xfrm>
          <a:prstGeom prst="rect">
            <a:avLst/>
          </a:prstGeom>
        </p:spPr>
        <p:txBody>
          <a:bodyPr lIns="0" tIns="0" rIns="0" bIns="0" rtlCol="0" anchor="t">
            <a:spAutoFit/>
          </a:bodyPr>
          <a:lstStyle/>
          <a:p>
            <a:pPr algn="ctr">
              <a:lnSpc>
                <a:spcPts val="8885"/>
              </a:lnSpc>
              <a:spcBef>
                <a:spcPct val="0"/>
              </a:spcBef>
            </a:pPr>
            <a:r>
              <a:rPr lang="en-US" sz="7659" b="1">
                <a:solidFill>
                  <a:srgbClr val="FFFFFF"/>
                </a:solidFill>
                <a:latin typeface="Noto Sans Bold"/>
                <a:ea typeface="Noto Sans Bold"/>
                <a:cs typeface="Noto Sans Bold"/>
                <a:sym typeface="Noto Sans Bold"/>
              </a:rPr>
              <a:t>  NỘI DUNG </a:t>
            </a:r>
          </a:p>
        </p:txBody>
      </p:sp>
      <p:grpSp>
        <p:nvGrpSpPr>
          <p:cNvPr id="8" name="Group 8"/>
          <p:cNvGrpSpPr/>
          <p:nvPr/>
        </p:nvGrpSpPr>
        <p:grpSpPr>
          <a:xfrm>
            <a:off x="16318810" y="1933458"/>
            <a:ext cx="666614" cy="6666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1" name="Group 11"/>
          <p:cNvGrpSpPr/>
          <p:nvPr/>
        </p:nvGrpSpPr>
        <p:grpSpPr>
          <a:xfrm>
            <a:off x="3707225" y="770595"/>
            <a:ext cx="666614" cy="6666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4" name="Group 14"/>
          <p:cNvGrpSpPr/>
          <p:nvPr/>
        </p:nvGrpSpPr>
        <p:grpSpPr>
          <a:xfrm>
            <a:off x="3750519" y="7724139"/>
            <a:ext cx="666614" cy="66661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7" name="Group 17"/>
          <p:cNvGrpSpPr/>
          <p:nvPr/>
        </p:nvGrpSpPr>
        <p:grpSpPr>
          <a:xfrm>
            <a:off x="-539762" y="4249747"/>
            <a:ext cx="8292535" cy="968146"/>
            <a:chOff x="0" y="0"/>
            <a:chExt cx="728890" cy="85097"/>
          </a:xfrm>
        </p:grpSpPr>
        <p:sp>
          <p:nvSpPr>
            <p:cNvPr id="18" name="Freeform 18"/>
            <p:cNvSpPr/>
            <p:nvPr/>
          </p:nvSpPr>
          <p:spPr>
            <a:xfrm>
              <a:off x="0" y="0"/>
              <a:ext cx="728890" cy="85097"/>
            </a:xfrm>
            <a:custGeom>
              <a:avLst/>
              <a:gdLst/>
              <a:ahLst/>
              <a:cxnLst/>
              <a:rect l="l" t="t" r="r" b="b"/>
              <a:pathLst>
                <a:path w="728890" h="85097">
                  <a:moveTo>
                    <a:pt x="42549" y="0"/>
                  </a:moveTo>
                  <a:lnTo>
                    <a:pt x="686341" y="0"/>
                  </a:lnTo>
                  <a:cubicBezTo>
                    <a:pt x="709840" y="0"/>
                    <a:pt x="728890" y="19050"/>
                    <a:pt x="728890" y="42549"/>
                  </a:cubicBezTo>
                  <a:lnTo>
                    <a:pt x="728890" y="42549"/>
                  </a:lnTo>
                  <a:cubicBezTo>
                    <a:pt x="728890" y="66048"/>
                    <a:pt x="709840" y="85097"/>
                    <a:pt x="686341" y="85097"/>
                  </a:cubicBezTo>
                  <a:lnTo>
                    <a:pt x="42549" y="85097"/>
                  </a:lnTo>
                  <a:cubicBezTo>
                    <a:pt x="19050" y="85097"/>
                    <a:pt x="0" y="66048"/>
                    <a:pt x="0" y="42549"/>
                  </a:cubicBezTo>
                  <a:lnTo>
                    <a:pt x="0" y="42549"/>
                  </a:lnTo>
                  <a:cubicBezTo>
                    <a:pt x="0" y="19050"/>
                    <a:pt x="19050" y="0"/>
                    <a:pt x="42549" y="0"/>
                  </a:cubicBezTo>
                  <a:close/>
                </a:path>
              </a:pathLst>
            </a:custGeom>
            <a:gradFill rotWithShape="1">
              <a:gsLst>
                <a:gs pos="0">
                  <a:srgbClr val="288198">
                    <a:alpha val="100000"/>
                  </a:srgbClr>
                </a:gs>
                <a:gs pos="100000">
                  <a:srgbClr val="243F81">
                    <a:alpha val="100000"/>
                  </a:srgbClr>
                </a:gs>
              </a:gsLst>
              <a:lin ang="0"/>
            </a:gradFill>
          </p:spPr>
        </p:sp>
        <p:sp>
          <p:nvSpPr>
            <p:cNvPr id="19" name="TextBox 19"/>
            <p:cNvSpPr txBox="1"/>
            <p:nvPr/>
          </p:nvSpPr>
          <p:spPr>
            <a:xfrm>
              <a:off x="0" y="-19050"/>
              <a:ext cx="728890" cy="104147"/>
            </a:xfrm>
            <a:prstGeom prst="rect">
              <a:avLst/>
            </a:prstGeom>
          </p:spPr>
          <p:txBody>
            <a:bodyPr lIns="50800" tIns="50800" rIns="50800" bIns="50800" rtlCol="0" anchor="ctr"/>
            <a:lstStyle/>
            <a:p>
              <a:pPr algn="ctr">
                <a:lnSpc>
                  <a:spcPts val="2783"/>
                </a:lnSpc>
              </a:pPr>
              <a:endParaRPr/>
            </a:p>
          </p:txBody>
        </p:sp>
      </p:grpSp>
      <p:grpSp>
        <p:nvGrpSpPr>
          <p:cNvPr id="20" name="Group 20"/>
          <p:cNvGrpSpPr/>
          <p:nvPr/>
        </p:nvGrpSpPr>
        <p:grpSpPr>
          <a:xfrm>
            <a:off x="-539762" y="5663168"/>
            <a:ext cx="8292535" cy="968146"/>
            <a:chOff x="0" y="0"/>
            <a:chExt cx="974928" cy="113822"/>
          </a:xfrm>
        </p:grpSpPr>
        <p:sp>
          <p:nvSpPr>
            <p:cNvPr id="21" name="Freeform 21"/>
            <p:cNvSpPr/>
            <p:nvPr/>
          </p:nvSpPr>
          <p:spPr>
            <a:xfrm>
              <a:off x="0" y="0"/>
              <a:ext cx="974928" cy="113822"/>
            </a:xfrm>
            <a:custGeom>
              <a:avLst/>
              <a:gdLst/>
              <a:ahLst/>
              <a:cxnLst/>
              <a:rect l="l" t="t" r="r" b="b"/>
              <a:pathLst>
                <a:path w="974928" h="113822">
                  <a:moveTo>
                    <a:pt x="56911" y="0"/>
                  </a:moveTo>
                  <a:lnTo>
                    <a:pt x="918017" y="0"/>
                  </a:lnTo>
                  <a:cubicBezTo>
                    <a:pt x="949448" y="0"/>
                    <a:pt x="974928" y="25480"/>
                    <a:pt x="974928" y="56911"/>
                  </a:cubicBezTo>
                  <a:lnTo>
                    <a:pt x="974928" y="56911"/>
                  </a:lnTo>
                  <a:cubicBezTo>
                    <a:pt x="974928" y="88342"/>
                    <a:pt x="949448" y="113822"/>
                    <a:pt x="918017" y="113822"/>
                  </a:cubicBezTo>
                  <a:lnTo>
                    <a:pt x="56911" y="113822"/>
                  </a:lnTo>
                  <a:cubicBezTo>
                    <a:pt x="25480" y="113822"/>
                    <a:pt x="0" y="88342"/>
                    <a:pt x="0" y="56911"/>
                  </a:cubicBezTo>
                  <a:lnTo>
                    <a:pt x="0" y="56911"/>
                  </a:lnTo>
                  <a:cubicBezTo>
                    <a:pt x="0" y="25480"/>
                    <a:pt x="25480" y="0"/>
                    <a:pt x="56911" y="0"/>
                  </a:cubicBezTo>
                  <a:close/>
                </a:path>
              </a:pathLst>
            </a:custGeom>
            <a:gradFill rotWithShape="1">
              <a:gsLst>
                <a:gs pos="0">
                  <a:srgbClr val="288198">
                    <a:alpha val="100000"/>
                  </a:srgbClr>
                </a:gs>
                <a:gs pos="100000">
                  <a:srgbClr val="243F81">
                    <a:alpha val="100000"/>
                  </a:srgbClr>
                </a:gs>
              </a:gsLst>
              <a:lin ang="0"/>
            </a:gradFill>
          </p:spPr>
        </p:sp>
        <p:sp>
          <p:nvSpPr>
            <p:cNvPr id="22" name="TextBox 22"/>
            <p:cNvSpPr txBox="1"/>
            <p:nvPr/>
          </p:nvSpPr>
          <p:spPr>
            <a:xfrm>
              <a:off x="0" y="-19050"/>
              <a:ext cx="974928" cy="132872"/>
            </a:xfrm>
            <a:prstGeom prst="rect">
              <a:avLst/>
            </a:prstGeom>
          </p:spPr>
          <p:txBody>
            <a:bodyPr lIns="50800" tIns="50800" rIns="50800" bIns="50800" rtlCol="0" anchor="ctr"/>
            <a:lstStyle/>
            <a:p>
              <a:pPr algn="ctr">
                <a:lnSpc>
                  <a:spcPts val="2783"/>
                </a:lnSpc>
              </a:pPr>
              <a:endParaRPr/>
            </a:p>
          </p:txBody>
        </p:sp>
      </p:grpSp>
      <p:grpSp>
        <p:nvGrpSpPr>
          <p:cNvPr id="23" name="Group 23"/>
          <p:cNvGrpSpPr/>
          <p:nvPr/>
        </p:nvGrpSpPr>
        <p:grpSpPr>
          <a:xfrm>
            <a:off x="-539762" y="7078989"/>
            <a:ext cx="8292535" cy="968146"/>
            <a:chOff x="0" y="0"/>
            <a:chExt cx="728890" cy="85097"/>
          </a:xfrm>
        </p:grpSpPr>
        <p:sp>
          <p:nvSpPr>
            <p:cNvPr id="24" name="Freeform 24"/>
            <p:cNvSpPr/>
            <p:nvPr/>
          </p:nvSpPr>
          <p:spPr>
            <a:xfrm>
              <a:off x="0" y="0"/>
              <a:ext cx="728890" cy="85097"/>
            </a:xfrm>
            <a:custGeom>
              <a:avLst/>
              <a:gdLst/>
              <a:ahLst/>
              <a:cxnLst/>
              <a:rect l="l" t="t" r="r" b="b"/>
              <a:pathLst>
                <a:path w="728890" h="85097">
                  <a:moveTo>
                    <a:pt x="42549" y="0"/>
                  </a:moveTo>
                  <a:lnTo>
                    <a:pt x="686341" y="0"/>
                  </a:lnTo>
                  <a:cubicBezTo>
                    <a:pt x="709840" y="0"/>
                    <a:pt x="728890" y="19050"/>
                    <a:pt x="728890" y="42549"/>
                  </a:cubicBezTo>
                  <a:lnTo>
                    <a:pt x="728890" y="42549"/>
                  </a:lnTo>
                  <a:cubicBezTo>
                    <a:pt x="728890" y="66048"/>
                    <a:pt x="709840" y="85097"/>
                    <a:pt x="686341" y="85097"/>
                  </a:cubicBezTo>
                  <a:lnTo>
                    <a:pt x="42549" y="85097"/>
                  </a:lnTo>
                  <a:cubicBezTo>
                    <a:pt x="19050" y="85097"/>
                    <a:pt x="0" y="66048"/>
                    <a:pt x="0" y="42549"/>
                  </a:cubicBezTo>
                  <a:lnTo>
                    <a:pt x="0" y="42549"/>
                  </a:lnTo>
                  <a:cubicBezTo>
                    <a:pt x="0" y="19050"/>
                    <a:pt x="19050" y="0"/>
                    <a:pt x="42549" y="0"/>
                  </a:cubicBezTo>
                  <a:close/>
                </a:path>
              </a:pathLst>
            </a:custGeom>
            <a:gradFill rotWithShape="1">
              <a:gsLst>
                <a:gs pos="0">
                  <a:srgbClr val="288198">
                    <a:alpha val="100000"/>
                  </a:srgbClr>
                </a:gs>
                <a:gs pos="100000">
                  <a:srgbClr val="243F81">
                    <a:alpha val="100000"/>
                  </a:srgbClr>
                </a:gs>
              </a:gsLst>
              <a:lin ang="0"/>
            </a:gradFill>
          </p:spPr>
        </p:sp>
        <p:sp>
          <p:nvSpPr>
            <p:cNvPr id="25" name="TextBox 25"/>
            <p:cNvSpPr txBox="1"/>
            <p:nvPr/>
          </p:nvSpPr>
          <p:spPr>
            <a:xfrm>
              <a:off x="0" y="-19050"/>
              <a:ext cx="728890" cy="104147"/>
            </a:xfrm>
            <a:prstGeom prst="rect">
              <a:avLst/>
            </a:prstGeom>
          </p:spPr>
          <p:txBody>
            <a:bodyPr lIns="50800" tIns="50800" rIns="50800" bIns="50800" rtlCol="0" anchor="ctr"/>
            <a:lstStyle/>
            <a:p>
              <a:pPr algn="ctr">
                <a:lnSpc>
                  <a:spcPts val="2783"/>
                </a:lnSpc>
              </a:pPr>
              <a:endParaRPr/>
            </a:p>
          </p:txBody>
        </p:sp>
      </p:grpSp>
      <p:sp>
        <p:nvSpPr>
          <p:cNvPr id="26" name="TextBox 26"/>
          <p:cNvSpPr txBox="1"/>
          <p:nvPr/>
        </p:nvSpPr>
        <p:spPr>
          <a:xfrm>
            <a:off x="1746079" y="4508028"/>
            <a:ext cx="7493984"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ĐẶT VẤN ĐỀ VÀ BỐI CẢNH</a:t>
            </a:r>
          </a:p>
        </p:txBody>
      </p:sp>
      <p:sp>
        <p:nvSpPr>
          <p:cNvPr id="27" name="TextBox 27"/>
          <p:cNvSpPr txBox="1"/>
          <p:nvPr/>
        </p:nvSpPr>
        <p:spPr>
          <a:xfrm>
            <a:off x="2546248" y="5939596"/>
            <a:ext cx="5602765" cy="434340"/>
          </a:xfrm>
          <a:prstGeom prst="rect">
            <a:avLst/>
          </a:prstGeom>
        </p:spPr>
        <p:txBody>
          <a:bodyPr lIns="0" tIns="0" rIns="0" bIns="0" rtlCol="0" anchor="t">
            <a:spAutoFit/>
          </a:bodyPr>
          <a:lstStyle/>
          <a:p>
            <a:pPr algn="just">
              <a:lnSpc>
                <a:spcPts val="3480"/>
              </a:lnSpc>
              <a:spcBef>
                <a:spcPct val="0"/>
              </a:spcBef>
            </a:pPr>
            <a:r>
              <a:rPr lang="en-US" sz="3000" b="1">
                <a:solidFill>
                  <a:srgbClr val="FFFFFF"/>
                </a:solidFill>
                <a:latin typeface="Noto Sans Bold"/>
                <a:ea typeface="Noto Sans Bold"/>
                <a:cs typeface="Noto Sans Bold"/>
                <a:sym typeface="Noto Sans Bold"/>
              </a:rPr>
              <a:t>MỤC TIÊU CỦA ĐỀ TÀI</a:t>
            </a:r>
          </a:p>
        </p:txBody>
      </p:sp>
      <p:sp>
        <p:nvSpPr>
          <p:cNvPr id="28" name="TextBox 28"/>
          <p:cNvSpPr txBox="1"/>
          <p:nvPr/>
        </p:nvSpPr>
        <p:spPr>
          <a:xfrm>
            <a:off x="1860315" y="551046"/>
            <a:ext cx="11784917" cy="1134288"/>
          </a:xfrm>
          <a:prstGeom prst="rect">
            <a:avLst/>
          </a:prstGeom>
        </p:spPr>
        <p:txBody>
          <a:bodyPr lIns="0" tIns="0" rIns="0" bIns="0" rtlCol="0" anchor="t">
            <a:spAutoFit/>
          </a:bodyPr>
          <a:lstStyle/>
          <a:p>
            <a:pPr algn="ctr">
              <a:lnSpc>
                <a:spcPts val="8885"/>
              </a:lnSpc>
              <a:spcBef>
                <a:spcPct val="0"/>
              </a:spcBef>
            </a:pPr>
            <a:r>
              <a:rPr lang="en-US" sz="7659">
                <a:solidFill>
                  <a:srgbClr val="FFFFFF"/>
                </a:solidFill>
                <a:latin typeface="Saira ExtraCondensed"/>
                <a:ea typeface="Saira ExtraCondensed"/>
                <a:cs typeface="Saira ExtraCondensed"/>
                <a:sym typeface="Saira ExtraCondensed"/>
              </a:rPr>
              <a:t>NHỮNG </a:t>
            </a:r>
          </a:p>
        </p:txBody>
      </p:sp>
      <p:sp>
        <p:nvSpPr>
          <p:cNvPr id="29" name="TextBox 29"/>
          <p:cNvSpPr txBox="1"/>
          <p:nvPr/>
        </p:nvSpPr>
        <p:spPr>
          <a:xfrm>
            <a:off x="5767151" y="2757753"/>
            <a:ext cx="11784917" cy="1134288"/>
          </a:xfrm>
          <a:prstGeom prst="rect">
            <a:avLst/>
          </a:prstGeom>
        </p:spPr>
        <p:txBody>
          <a:bodyPr lIns="0" tIns="0" rIns="0" bIns="0" rtlCol="0" anchor="t">
            <a:spAutoFit/>
          </a:bodyPr>
          <a:lstStyle/>
          <a:p>
            <a:pPr algn="ctr">
              <a:lnSpc>
                <a:spcPts val="8885"/>
              </a:lnSpc>
              <a:spcBef>
                <a:spcPct val="0"/>
              </a:spcBef>
            </a:pPr>
            <a:r>
              <a:rPr lang="en-US" sz="7659">
                <a:solidFill>
                  <a:srgbClr val="FFFFFF"/>
                </a:solidFill>
                <a:latin typeface="Saira ExtraCondensed"/>
                <a:ea typeface="Saira ExtraCondensed"/>
                <a:cs typeface="Saira ExtraCondensed"/>
                <a:sym typeface="Saira ExtraCondensed"/>
              </a:rPr>
              <a:t>CHÍNH</a:t>
            </a:r>
          </a:p>
        </p:txBody>
      </p:sp>
      <p:sp>
        <p:nvSpPr>
          <p:cNvPr id="30" name="TextBox 30"/>
          <p:cNvSpPr txBox="1"/>
          <p:nvPr/>
        </p:nvSpPr>
        <p:spPr>
          <a:xfrm>
            <a:off x="3293429" y="7356001"/>
            <a:ext cx="7493984"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SƠ ĐỒ HỆ THỐNG</a:t>
            </a:r>
          </a:p>
        </p:txBody>
      </p:sp>
      <p:grpSp>
        <p:nvGrpSpPr>
          <p:cNvPr id="31" name="Group 31"/>
          <p:cNvGrpSpPr/>
          <p:nvPr/>
        </p:nvGrpSpPr>
        <p:grpSpPr>
          <a:xfrm>
            <a:off x="10266297" y="4260059"/>
            <a:ext cx="8292535" cy="968146"/>
            <a:chOff x="0" y="0"/>
            <a:chExt cx="728890" cy="85097"/>
          </a:xfrm>
        </p:grpSpPr>
        <p:sp>
          <p:nvSpPr>
            <p:cNvPr id="32" name="Freeform 32"/>
            <p:cNvSpPr/>
            <p:nvPr/>
          </p:nvSpPr>
          <p:spPr>
            <a:xfrm>
              <a:off x="0" y="0"/>
              <a:ext cx="728890" cy="85097"/>
            </a:xfrm>
            <a:custGeom>
              <a:avLst/>
              <a:gdLst/>
              <a:ahLst/>
              <a:cxnLst/>
              <a:rect l="l" t="t" r="r" b="b"/>
              <a:pathLst>
                <a:path w="728890" h="85097">
                  <a:moveTo>
                    <a:pt x="42549" y="0"/>
                  </a:moveTo>
                  <a:lnTo>
                    <a:pt x="686341" y="0"/>
                  </a:lnTo>
                  <a:cubicBezTo>
                    <a:pt x="709840" y="0"/>
                    <a:pt x="728890" y="19050"/>
                    <a:pt x="728890" y="42549"/>
                  </a:cubicBezTo>
                  <a:lnTo>
                    <a:pt x="728890" y="42549"/>
                  </a:lnTo>
                  <a:cubicBezTo>
                    <a:pt x="728890" y="66048"/>
                    <a:pt x="709840" y="85097"/>
                    <a:pt x="686341" y="85097"/>
                  </a:cubicBezTo>
                  <a:lnTo>
                    <a:pt x="42549" y="85097"/>
                  </a:lnTo>
                  <a:cubicBezTo>
                    <a:pt x="19050" y="85097"/>
                    <a:pt x="0" y="66048"/>
                    <a:pt x="0" y="42549"/>
                  </a:cubicBezTo>
                  <a:lnTo>
                    <a:pt x="0" y="42549"/>
                  </a:lnTo>
                  <a:cubicBezTo>
                    <a:pt x="0" y="19050"/>
                    <a:pt x="19050" y="0"/>
                    <a:pt x="42549" y="0"/>
                  </a:cubicBezTo>
                  <a:close/>
                </a:path>
              </a:pathLst>
            </a:custGeom>
            <a:gradFill rotWithShape="1">
              <a:gsLst>
                <a:gs pos="0">
                  <a:srgbClr val="243F81">
                    <a:alpha val="100000"/>
                  </a:srgbClr>
                </a:gs>
                <a:gs pos="100000">
                  <a:srgbClr val="288198">
                    <a:alpha val="100000"/>
                  </a:srgbClr>
                </a:gs>
              </a:gsLst>
              <a:lin ang="0"/>
            </a:gradFill>
          </p:spPr>
        </p:sp>
        <p:sp>
          <p:nvSpPr>
            <p:cNvPr id="33" name="TextBox 33"/>
            <p:cNvSpPr txBox="1"/>
            <p:nvPr/>
          </p:nvSpPr>
          <p:spPr>
            <a:xfrm>
              <a:off x="0" y="-19050"/>
              <a:ext cx="728890" cy="104147"/>
            </a:xfrm>
            <a:prstGeom prst="rect">
              <a:avLst/>
            </a:prstGeom>
          </p:spPr>
          <p:txBody>
            <a:bodyPr lIns="50800" tIns="50800" rIns="50800" bIns="50800" rtlCol="0" anchor="ctr"/>
            <a:lstStyle/>
            <a:p>
              <a:pPr algn="ctr">
                <a:lnSpc>
                  <a:spcPts val="2783"/>
                </a:lnSpc>
              </a:pPr>
              <a:endParaRPr/>
            </a:p>
          </p:txBody>
        </p:sp>
      </p:grpSp>
      <p:grpSp>
        <p:nvGrpSpPr>
          <p:cNvPr id="34" name="Group 34"/>
          <p:cNvGrpSpPr/>
          <p:nvPr/>
        </p:nvGrpSpPr>
        <p:grpSpPr>
          <a:xfrm>
            <a:off x="10266297" y="5673480"/>
            <a:ext cx="8292535" cy="968146"/>
            <a:chOff x="0" y="0"/>
            <a:chExt cx="974928" cy="113822"/>
          </a:xfrm>
        </p:grpSpPr>
        <p:sp>
          <p:nvSpPr>
            <p:cNvPr id="35" name="Freeform 35"/>
            <p:cNvSpPr/>
            <p:nvPr/>
          </p:nvSpPr>
          <p:spPr>
            <a:xfrm>
              <a:off x="0" y="0"/>
              <a:ext cx="974928" cy="113822"/>
            </a:xfrm>
            <a:custGeom>
              <a:avLst/>
              <a:gdLst/>
              <a:ahLst/>
              <a:cxnLst/>
              <a:rect l="l" t="t" r="r" b="b"/>
              <a:pathLst>
                <a:path w="974928" h="113822">
                  <a:moveTo>
                    <a:pt x="56911" y="0"/>
                  </a:moveTo>
                  <a:lnTo>
                    <a:pt x="918017" y="0"/>
                  </a:lnTo>
                  <a:cubicBezTo>
                    <a:pt x="949448" y="0"/>
                    <a:pt x="974928" y="25480"/>
                    <a:pt x="974928" y="56911"/>
                  </a:cubicBezTo>
                  <a:lnTo>
                    <a:pt x="974928" y="56911"/>
                  </a:lnTo>
                  <a:cubicBezTo>
                    <a:pt x="974928" y="88342"/>
                    <a:pt x="949448" y="113822"/>
                    <a:pt x="918017" y="113822"/>
                  </a:cubicBezTo>
                  <a:lnTo>
                    <a:pt x="56911" y="113822"/>
                  </a:lnTo>
                  <a:cubicBezTo>
                    <a:pt x="25480" y="113822"/>
                    <a:pt x="0" y="88342"/>
                    <a:pt x="0" y="56911"/>
                  </a:cubicBezTo>
                  <a:lnTo>
                    <a:pt x="0" y="56911"/>
                  </a:lnTo>
                  <a:cubicBezTo>
                    <a:pt x="0" y="25480"/>
                    <a:pt x="25480" y="0"/>
                    <a:pt x="56911" y="0"/>
                  </a:cubicBezTo>
                  <a:close/>
                </a:path>
              </a:pathLst>
            </a:custGeom>
            <a:gradFill rotWithShape="1">
              <a:gsLst>
                <a:gs pos="0">
                  <a:srgbClr val="243F81">
                    <a:alpha val="100000"/>
                  </a:srgbClr>
                </a:gs>
                <a:gs pos="100000">
                  <a:srgbClr val="288198">
                    <a:alpha val="100000"/>
                  </a:srgbClr>
                </a:gs>
              </a:gsLst>
              <a:lin ang="0"/>
            </a:gradFill>
          </p:spPr>
        </p:sp>
        <p:sp>
          <p:nvSpPr>
            <p:cNvPr id="36" name="TextBox 36"/>
            <p:cNvSpPr txBox="1"/>
            <p:nvPr/>
          </p:nvSpPr>
          <p:spPr>
            <a:xfrm>
              <a:off x="0" y="-19050"/>
              <a:ext cx="974928" cy="132872"/>
            </a:xfrm>
            <a:prstGeom prst="rect">
              <a:avLst/>
            </a:prstGeom>
          </p:spPr>
          <p:txBody>
            <a:bodyPr lIns="50800" tIns="50800" rIns="50800" bIns="50800" rtlCol="0" anchor="ctr"/>
            <a:lstStyle/>
            <a:p>
              <a:pPr algn="ctr">
                <a:lnSpc>
                  <a:spcPts val="2783"/>
                </a:lnSpc>
              </a:pPr>
              <a:endParaRPr/>
            </a:p>
          </p:txBody>
        </p:sp>
      </p:grpSp>
      <p:grpSp>
        <p:nvGrpSpPr>
          <p:cNvPr id="37" name="Group 37"/>
          <p:cNvGrpSpPr/>
          <p:nvPr/>
        </p:nvGrpSpPr>
        <p:grpSpPr>
          <a:xfrm>
            <a:off x="10266297" y="7089301"/>
            <a:ext cx="8292535" cy="968146"/>
            <a:chOff x="0" y="0"/>
            <a:chExt cx="728890" cy="85097"/>
          </a:xfrm>
        </p:grpSpPr>
        <p:sp>
          <p:nvSpPr>
            <p:cNvPr id="38" name="Freeform 38"/>
            <p:cNvSpPr/>
            <p:nvPr/>
          </p:nvSpPr>
          <p:spPr>
            <a:xfrm>
              <a:off x="0" y="0"/>
              <a:ext cx="728890" cy="85097"/>
            </a:xfrm>
            <a:custGeom>
              <a:avLst/>
              <a:gdLst/>
              <a:ahLst/>
              <a:cxnLst/>
              <a:rect l="l" t="t" r="r" b="b"/>
              <a:pathLst>
                <a:path w="728890" h="85097">
                  <a:moveTo>
                    <a:pt x="42549" y="0"/>
                  </a:moveTo>
                  <a:lnTo>
                    <a:pt x="686341" y="0"/>
                  </a:lnTo>
                  <a:cubicBezTo>
                    <a:pt x="709840" y="0"/>
                    <a:pt x="728890" y="19050"/>
                    <a:pt x="728890" y="42549"/>
                  </a:cubicBezTo>
                  <a:lnTo>
                    <a:pt x="728890" y="42549"/>
                  </a:lnTo>
                  <a:cubicBezTo>
                    <a:pt x="728890" y="66048"/>
                    <a:pt x="709840" y="85097"/>
                    <a:pt x="686341" y="85097"/>
                  </a:cubicBezTo>
                  <a:lnTo>
                    <a:pt x="42549" y="85097"/>
                  </a:lnTo>
                  <a:cubicBezTo>
                    <a:pt x="19050" y="85097"/>
                    <a:pt x="0" y="66048"/>
                    <a:pt x="0" y="42549"/>
                  </a:cubicBezTo>
                  <a:lnTo>
                    <a:pt x="0" y="42549"/>
                  </a:lnTo>
                  <a:cubicBezTo>
                    <a:pt x="0" y="19050"/>
                    <a:pt x="19050" y="0"/>
                    <a:pt x="42549" y="0"/>
                  </a:cubicBezTo>
                  <a:close/>
                </a:path>
              </a:pathLst>
            </a:custGeom>
            <a:gradFill rotWithShape="1">
              <a:gsLst>
                <a:gs pos="0">
                  <a:srgbClr val="243F81">
                    <a:alpha val="100000"/>
                  </a:srgbClr>
                </a:gs>
                <a:gs pos="100000">
                  <a:srgbClr val="288198">
                    <a:alpha val="100000"/>
                  </a:srgbClr>
                </a:gs>
              </a:gsLst>
              <a:lin ang="0"/>
            </a:gradFill>
          </p:spPr>
        </p:sp>
        <p:sp>
          <p:nvSpPr>
            <p:cNvPr id="39" name="TextBox 39"/>
            <p:cNvSpPr txBox="1"/>
            <p:nvPr/>
          </p:nvSpPr>
          <p:spPr>
            <a:xfrm>
              <a:off x="0" y="-19050"/>
              <a:ext cx="728890" cy="104147"/>
            </a:xfrm>
            <a:prstGeom prst="rect">
              <a:avLst/>
            </a:prstGeom>
          </p:spPr>
          <p:txBody>
            <a:bodyPr lIns="50800" tIns="50800" rIns="50800" bIns="50800" rtlCol="0" anchor="ctr"/>
            <a:lstStyle/>
            <a:p>
              <a:pPr algn="ctr">
                <a:lnSpc>
                  <a:spcPts val="2783"/>
                </a:lnSpc>
              </a:pPr>
              <a:endParaRPr/>
            </a:p>
          </p:txBody>
        </p:sp>
      </p:grpSp>
      <p:sp>
        <p:nvSpPr>
          <p:cNvPr id="40" name="TextBox 40"/>
          <p:cNvSpPr txBox="1"/>
          <p:nvPr/>
        </p:nvSpPr>
        <p:spPr>
          <a:xfrm>
            <a:off x="10787413" y="5949908"/>
            <a:ext cx="7493984"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DEMO HỆ THỐNG &amp; ẢNH THỰC TẾ</a:t>
            </a:r>
          </a:p>
        </p:txBody>
      </p:sp>
      <p:sp>
        <p:nvSpPr>
          <p:cNvPr id="41" name="TextBox 41"/>
          <p:cNvSpPr txBox="1"/>
          <p:nvPr/>
        </p:nvSpPr>
        <p:spPr>
          <a:xfrm>
            <a:off x="10787413" y="4553340"/>
            <a:ext cx="9353885"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PHẦN CỨNG VÀ PHẦN MỀM SỬ DỤNG</a:t>
            </a:r>
          </a:p>
        </p:txBody>
      </p:sp>
      <p:grpSp>
        <p:nvGrpSpPr>
          <p:cNvPr id="42" name="Group 42"/>
          <p:cNvGrpSpPr/>
          <p:nvPr/>
        </p:nvGrpSpPr>
        <p:grpSpPr>
          <a:xfrm>
            <a:off x="10266297" y="8505121"/>
            <a:ext cx="8292535" cy="968146"/>
            <a:chOff x="0" y="0"/>
            <a:chExt cx="974928" cy="113822"/>
          </a:xfrm>
        </p:grpSpPr>
        <p:sp>
          <p:nvSpPr>
            <p:cNvPr id="43" name="Freeform 43"/>
            <p:cNvSpPr/>
            <p:nvPr/>
          </p:nvSpPr>
          <p:spPr>
            <a:xfrm>
              <a:off x="0" y="0"/>
              <a:ext cx="974928" cy="113822"/>
            </a:xfrm>
            <a:custGeom>
              <a:avLst/>
              <a:gdLst/>
              <a:ahLst/>
              <a:cxnLst/>
              <a:rect l="l" t="t" r="r" b="b"/>
              <a:pathLst>
                <a:path w="974928" h="113822">
                  <a:moveTo>
                    <a:pt x="56911" y="0"/>
                  </a:moveTo>
                  <a:lnTo>
                    <a:pt x="918017" y="0"/>
                  </a:lnTo>
                  <a:cubicBezTo>
                    <a:pt x="949448" y="0"/>
                    <a:pt x="974928" y="25480"/>
                    <a:pt x="974928" y="56911"/>
                  </a:cubicBezTo>
                  <a:lnTo>
                    <a:pt x="974928" y="56911"/>
                  </a:lnTo>
                  <a:cubicBezTo>
                    <a:pt x="974928" y="88342"/>
                    <a:pt x="949448" y="113822"/>
                    <a:pt x="918017" y="113822"/>
                  </a:cubicBezTo>
                  <a:lnTo>
                    <a:pt x="56911" y="113822"/>
                  </a:lnTo>
                  <a:cubicBezTo>
                    <a:pt x="25480" y="113822"/>
                    <a:pt x="0" y="88342"/>
                    <a:pt x="0" y="56911"/>
                  </a:cubicBezTo>
                  <a:lnTo>
                    <a:pt x="0" y="56911"/>
                  </a:lnTo>
                  <a:cubicBezTo>
                    <a:pt x="0" y="25480"/>
                    <a:pt x="25480" y="0"/>
                    <a:pt x="56911" y="0"/>
                  </a:cubicBezTo>
                  <a:close/>
                </a:path>
              </a:pathLst>
            </a:custGeom>
            <a:gradFill rotWithShape="1">
              <a:gsLst>
                <a:gs pos="0">
                  <a:srgbClr val="243F81">
                    <a:alpha val="100000"/>
                  </a:srgbClr>
                </a:gs>
                <a:gs pos="100000">
                  <a:srgbClr val="288198">
                    <a:alpha val="100000"/>
                  </a:srgbClr>
                </a:gs>
              </a:gsLst>
              <a:lin ang="0"/>
            </a:gradFill>
          </p:spPr>
        </p:sp>
        <p:sp>
          <p:nvSpPr>
            <p:cNvPr id="44" name="TextBox 44"/>
            <p:cNvSpPr txBox="1"/>
            <p:nvPr/>
          </p:nvSpPr>
          <p:spPr>
            <a:xfrm>
              <a:off x="0" y="-19050"/>
              <a:ext cx="974928" cy="132872"/>
            </a:xfrm>
            <a:prstGeom prst="rect">
              <a:avLst/>
            </a:prstGeom>
          </p:spPr>
          <p:txBody>
            <a:bodyPr lIns="50800" tIns="50800" rIns="50800" bIns="50800" rtlCol="0" anchor="ctr"/>
            <a:lstStyle/>
            <a:p>
              <a:pPr algn="ctr">
                <a:lnSpc>
                  <a:spcPts val="2783"/>
                </a:lnSpc>
              </a:pPr>
              <a:endParaRPr/>
            </a:p>
          </p:txBody>
        </p:sp>
      </p:grpSp>
      <p:sp>
        <p:nvSpPr>
          <p:cNvPr id="45" name="TextBox 45"/>
          <p:cNvSpPr txBox="1"/>
          <p:nvPr/>
        </p:nvSpPr>
        <p:spPr>
          <a:xfrm>
            <a:off x="10787413" y="8771821"/>
            <a:ext cx="9353885"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 HƯỚNG PHÁT TRIỂN</a:t>
            </a:r>
          </a:p>
        </p:txBody>
      </p:sp>
      <p:grpSp>
        <p:nvGrpSpPr>
          <p:cNvPr id="46" name="Group 46"/>
          <p:cNvGrpSpPr/>
          <p:nvPr/>
        </p:nvGrpSpPr>
        <p:grpSpPr>
          <a:xfrm>
            <a:off x="-539762" y="8495393"/>
            <a:ext cx="8292535" cy="968146"/>
            <a:chOff x="0" y="0"/>
            <a:chExt cx="728890" cy="85097"/>
          </a:xfrm>
        </p:grpSpPr>
        <p:sp>
          <p:nvSpPr>
            <p:cNvPr id="47" name="Freeform 47"/>
            <p:cNvSpPr/>
            <p:nvPr/>
          </p:nvSpPr>
          <p:spPr>
            <a:xfrm>
              <a:off x="0" y="0"/>
              <a:ext cx="728890" cy="85097"/>
            </a:xfrm>
            <a:custGeom>
              <a:avLst/>
              <a:gdLst/>
              <a:ahLst/>
              <a:cxnLst/>
              <a:rect l="l" t="t" r="r" b="b"/>
              <a:pathLst>
                <a:path w="728890" h="85097">
                  <a:moveTo>
                    <a:pt x="42549" y="0"/>
                  </a:moveTo>
                  <a:lnTo>
                    <a:pt x="686341" y="0"/>
                  </a:lnTo>
                  <a:cubicBezTo>
                    <a:pt x="709840" y="0"/>
                    <a:pt x="728890" y="19050"/>
                    <a:pt x="728890" y="42549"/>
                  </a:cubicBezTo>
                  <a:lnTo>
                    <a:pt x="728890" y="42549"/>
                  </a:lnTo>
                  <a:cubicBezTo>
                    <a:pt x="728890" y="66048"/>
                    <a:pt x="709840" y="85097"/>
                    <a:pt x="686341" y="85097"/>
                  </a:cubicBezTo>
                  <a:lnTo>
                    <a:pt x="42549" y="85097"/>
                  </a:lnTo>
                  <a:cubicBezTo>
                    <a:pt x="19050" y="85097"/>
                    <a:pt x="0" y="66048"/>
                    <a:pt x="0" y="42549"/>
                  </a:cubicBezTo>
                  <a:lnTo>
                    <a:pt x="0" y="42549"/>
                  </a:lnTo>
                  <a:cubicBezTo>
                    <a:pt x="0" y="19050"/>
                    <a:pt x="19050" y="0"/>
                    <a:pt x="42549" y="0"/>
                  </a:cubicBezTo>
                  <a:close/>
                </a:path>
              </a:pathLst>
            </a:custGeom>
            <a:gradFill rotWithShape="1">
              <a:gsLst>
                <a:gs pos="0">
                  <a:srgbClr val="288198">
                    <a:alpha val="100000"/>
                  </a:srgbClr>
                </a:gs>
                <a:gs pos="100000">
                  <a:srgbClr val="243F81">
                    <a:alpha val="100000"/>
                  </a:srgbClr>
                </a:gs>
              </a:gsLst>
              <a:lin ang="0"/>
            </a:gradFill>
          </p:spPr>
        </p:sp>
        <p:sp>
          <p:nvSpPr>
            <p:cNvPr id="48" name="TextBox 48"/>
            <p:cNvSpPr txBox="1"/>
            <p:nvPr/>
          </p:nvSpPr>
          <p:spPr>
            <a:xfrm>
              <a:off x="0" y="-19050"/>
              <a:ext cx="728890" cy="104147"/>
            </a:xfrm>
            <a:prstGeom prst="rect">
              <a:avLst/>
            </a:prstGeom>
          </p:spPr>
          <p:txBody>
            <a:bodyPr lIns="50800" tIns="50800" rIns="50800" bIns="50800" rtlCol="0" anchor="ctr"/>
            <a:lstStyle/>
            <a:p>
              <a:pPr algn="ctr">
                <a:lnSpc>
                  <a:spcPts val="2783"/>
                </a:lnSpc>
              </a:pPr>
              <a:endParaRPr/>
            </a:p>
          </p:txBody>
        </p:sp>
      </p:grpSp>
      <p:sp>
        <p:nvSpPr>
          <p:cNvPr id="49" name="TextBox 49"/>
          <p:cNvSpPr txBox="1"/>
          <p:nvPr/>
        </p:nvSpPr>
        <p:spPr>
          <a:xfrm>
            <a:off x="2020159" y="8771821"/>
            <a:ext cx="7493984"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CÁC CHỨC NĂNG CHÍNH</a:t>
            </a:r>
          </a:p>
        </p:txBody>
      </p:sp>
      <p:sp>
        <p:nvSpPr>
          <p:cNvPr id="50" name="TextBox 50"/>
          <p:cNvSpPr txBox="1"/>
          <p:nvPr/>
        </p:nvSpPr>
        <p:spPr>
          <a:xfrm>
            <a:off x="10794016" y="7346476"/>
            <a:ext cx="7493984" cy="434340"/>
          </a:xfrm>
          <a:prstGeom prst="rect">
            <a:avLst/>
          </a:prstGeom>
        </p:spPr>
        <p:txBody>
          <a:bodyPr lIns="0" tIns="0" rIns="0" bIns="0" rtlCol="0" anchor="t">
            <a:spAutoFit/>
          </a:bodyPr>
          <a:lstStyle/>
          <a:p>
            <a:pPr algn="just">
              <a:lnSpc>
                <a:spcPts val="3479"/>
              </a:lnSpc>
              <a:spcBef>
                <a:spcPct val="0"/>
              </a:spcBef>
            </a:pPr>
            <a:r>
              <a:rPr lang="en-US" sz="2999" b="1">
                <a:solidFill>
                  <a:srgbClr val="FFFFFF"/>
                </a:solidFill>
                <a:latin typeface="Noto Sans Bold"/>
                <a:ea typeface="Noto Sans Bold"/>
                <a:cs typeface="Noto Sans Bold"/>
                <a:sym typeface="Noto Sans Bold"/>
              </a:rPr>
              <a:t>ƯU ĐIỂM &amp; NHƯỢC ĐIỂM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447038" y="-2974069"/>
            <a:ext cx="16235139" cy="16235139"/>
          </a:xfrm>
          <a:custGeom>
            <a:avLst/>
            <a:gdLst/>
            <a:ahLst/>
            <a:cxnLst/>
            <a:rect l="l" t="t" r="r" b="b"/>
            <a:pathLst>
              <a:path w="16235139" h="16235139">
                <a:moveTo>
                  <a:pt x="16235139" y="0"/>
                </a:moveTo>
                <a:lnTo>
                  <a:pt x="0" y="0"/>
                </a:lnTo>
                <a:lnTo>
                  <a:pt x="0" y="16235138"/>
                </a:lnTo>
                <a:lnTo>
                  <a:pt x="16235139" y="16235138"/>
                </a:lnTo>
                <a:lnTo>
                  <a:pt x="16235139"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620030" y="1602703"/>
            <a:ext cx="3963592" cy="2291677"/>
          </a:xfrm>
          <a:custGeom>
            <a:avLst/>
            <a:gdLst/>
            <a:ahLst/>
            <a:cxnLst/>
            <a:rect l="l" t="t" r="r" b="b"/>
            <a:pathLst>
              <a:path w="3963592" h="2291677">
                <a:moveTo>
                  <a:pt x="0" y="0"/>
                </a:moveTo>
                <a:lnTo>
                  <a:pt x="3963593" y="0"/>
                </a:lnTo>
                <a:lnTo>
                  <a:pt x="3963593" y="2291677"/>
                </a:lnTo>
                <a:lnTo>
                  <a:pt x="0" y="2291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79178" y="132040"/>
            <a:ext cx="6828576" cy="1396115"/>
            <a:chOff x="0" y="0"/>
            <a:chExt cx="3083001" cy="630325"/>
          </a:xfrm>
        </p:grpSpPr>
        <p:sp>
          <p:nvSpPr>
            <p:cNvPr id="6" name="Freeform 6"/>
            <p:cNvSpPr/>
            <p:nvPr/>
          </p:nvSpPr>
          <p:spPr>
            <a:xfrm>
              <a:off x="0" y="0"/>
              <a:ext cx="3083001" cy="630325"/>
            </a:xfrm>
            <a:custGeom>
              <a:avLst/>
              <a:gdLst/>
              <a:ahLst/>
              <a:cxnLst/>
              <a:rect l="l" t="t" r="r" b="b"/>
              <a:pathLst>
                <a:path w="3083001" h="630325">
                  <a:moveTo>
                    <a:pt x="0" y="0"/>
                  </a:moveTo>
                  <a:lnTo>
                    <a:pt x="3083001" y="0"/>
                  </a:lnTo>
                  <a:lnTo>
                    <a:pt x="3083001" y="630325"/>
                  </a:lnTo>
                  <a:lnTo>
                    <a:pt x="0" y="630325"/>
                  </a:lnTo>
                  <a:close/>
                </a:path>
              </a:pathLst>
            </a:custGeom>
            <a:solidFill>
              <a:srgbClr val="00BBDE">
                <a:alpha val="37647"/>
              </a:srgbClr>
            </a:solidFill>
            <a:ln cap="sq">
              <a:noFill/>
              <a:prstDash val="solid"/>
              <a:miter/>
            </a:ln>
          </p:spPr>
        </p:sp>
        <p:sp>
          <p:nvSpPr>
            <p:cNvPr id="7" name="TextBox 7"/>
            <p:cNvSpPr txBox="1"/>
            <p:nvPr/>
          </p:nvSpPr>
          <p:spPr>
            <a:xfrm>
              <a:off x="0" y="-19050"/>
              <a:ext cx="3083001" cy="649375"/>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8" name="TextBox 8"/>
          <p:cNvSpPr txBox="1"/>
          <p:nvPr/>
        </p:nvSpPr>
        <p:spPr>
          <a:xfrm>
            <a:off x="300594" y="1997690"/>
            <a:ext cx="6187406" cy="1134339"/>
          </a:xfrm>
          <a:prstGeom prst="rect">
            <a:avLst/>
          </a:prstGeom>
        </p:spPr>
        <p:txBody>
          <a:bodyPr lIns="0" tIns="0" rIns="0" bIns="0" rtlCol="0" anchor="t">
            <a:spAutoFit/>
          </a:bodyPr>
          <a:lstStyle/>
          <a:p>
            <a:pPr algn="just">
              <a:lnSpc>
                <a:spcPts val="8897"/>
              </a:lnSpc>
              <a:spcBef>
                <a:spcPct val="0"/>
              </a:spcBef>
            </a:pPr>
            <a:r>
              <a:rPr lang="en-US" sz="7670">
                <a:solidFill>
                  <a:srgbClr val="FFFFFF"/>
                </a:solidFill>
                <a:latin typeface="Noto Sans"/>
                <a:ea typeface="Noto Sans"/>
                <a:cs typeface="Noto Sans"/>
                <a:sym typeface="Noto Sans"/>
              </a:rPr>
              <a:t>&amp;</a:t>
            </a:r>
          </a:p>
        </p:txBody>
      </p:sp>
      <p:grpSp>
        <p:nvGrpSpPr>
          <p:cNvPr id="9" name="Group 9"/>
          <p:cNvGrpSpPr>
            <a:grpSpLocks noChangeAspect="1"/>
          </p:cNvGrpSpPr>
          <p:nvPr/>
        </p:nvGrpSpPr>
        <p:grpSpPr>
          <a:xfrm>
            <a:off x="1746975" y="5099318"/>
            <a:ext cx="3692982" cy="3692982"/>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0983" r="-20983"/>
              </a:stretch>
            </a:blipFill>
          </p:spPr>
        </p:sp>
      </p:grpSp>
      <p:grpSp>
        <p:nvGrpSpPr>
          <p:cNvPr id="13" name="Group 13"/>
          <p:cNvGrpSpPr/>
          <p:nvPr/>
        </p:nvGrpSpPr>
        <p:grpSpPr>
          <a:xfrm>
            <a:off x="16593997" y="1028700"/>
            <a:ext cx="1148007" cy="11480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6" name="Group 16"/>
          <p:cNvGrpSpPr/>
          <p:nvPr/>
        </p:nvGrpSpPr>
        <p:grpSpPr>
          <a:xfrm>
            <a:off x="16411420" y="5857321"/>
            <a:ext cx="1148007" cy="11480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9" name="Group 19"/>
          <p:cNvGrpSpPr/>
          <p:nvPr/>
        </p:nvGrpSpPr>
        <p:grpSpPr>
          <a:xfrm>
            <a:off x="1474207" y="1852514"/>
            <a:ext cx="5516239" cy="1396115"/>
            <a:chOff x="0" y="0"/>
            <a:chExt cx="2490500" cy="630325"/>
          </a:xfrm>
        </p:grpSpPr>
        <p:sp>
          <p:nvSpPr>
            <p:cNvPr id="20" name="Freeform 20"/>
            <p:cNvSpPr/>
            <p:nvPr/>
          </p:nvSpPr>
          <p:spPr>
            <a:xfrm>
              <a:off x="0" y="0"/>
              <a:ext cx="2490501" cy="630325"/>
            </a:xfrm>
            <a:custGeom>
              <a:avLst/>
              <a:gdLst/>
              <a:ahLst/>
              <a:cxnLst/>
              <a:rect l="l" t="t" r="r" b="b"/>
              <a:pathLst>
                <a:path w="2490501" h="630325">
                  <a:moveTo>
                    <a:pt x="0" y="0"/>
                  </a:moveTo>
                  <a:lnTo>
                    <a:pt x="2490501" y="0"/>
                  </a:lnTo>
                  <a:lnTo>
                    <a:pt x="2490501" y="630325"/>
                  </a:lnTo>
                  <a:lnTo>
                    <a:pt x="0" y="630325"/>
                  </a:lnTo>
                  <a:close/>
                </a:path>
              </a:pathLst>
            </a:custGeom>
            <a:solidFill>
              <a:srgbClr val="00BBDE">
                <a:alpha val="37647"/>
              </a:srgbClr>
            </a:solidFill>
            <a:ln cap="sq">
              <a:noFill/>
              <a:prstDash val="solid"/>
              <a:miter/>
            </a:ln>
          </p:spPr>
        </p:sp>
        <p:sp>
          <p:nvSpPr>
            <p:cNvPr id="21" name="TextBox 21"/>
            <p:cNvSpPr txBox="1"/>
            <p:nvPr/>
          </p:nvSpPr>
          <p:spPr>
            <a:xfrm>
              <a:off x="0" y="-19050"/>
              <a:ext cx="2490500" cy="649375"/>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22" name="TextBox 22"/>
          <p:cNvSpPr txBox="1"/>
          <p:nvPr/>
        </p:nvSpPr>
        <p:spPr>
          <a:xfrm>
            <a:off x="300594" y="321952"/>
            <a:ext cx="7168913" cy="1135514"/>
          </a:xfrm>
          <a:prstGeom prst="rect">
            <a:avLst/>
          </a:prstGeom>
        </p:spPr>
        <p:txBody>
          <a:bodyPr lIns="0" tIns="0" rIns="0" bIns="0" rtlCol="0" anchor="t">
            <a:spAutoFit/>
          </a:bodyPr>
          <a:lstStyle/>
          <a:p>
            <a:pPr algn="just">
              <a:lnSpc>
                <a:spcPts val="8900"/>
              </a:lnSpc>
              <a:spcBef>
                <a:spcPct val="0"/>
              </a:spcBef>
            </a:pPr>
            <a:r>
              <a:rPr lang="en-US" sz="7673" b="1">
                <a:solidFill>
                  <a:srgbClr val="FFFFFF"/>
                </a:solidFill>
                <a:latin typeface="Montserrat Bold"/>
                <a:ea typeface="Montserrat Bold"/>
                <a:cs typeface="Montserrat Bold"/>
                <a:sym typeface="Montserrat Bold"/>
              </a:rPr>
              <a:t>ĐẶT VẤN ĐỀ </a:t>
            </a:r>
          </a:p>
        </p:txBody>
      </p:sp>
      <p:sp>
        <p:nvSpPr>
          <p:cNvPr id="23" name="TextBox 23"/>
          <p:cNvSpPr txBox="1"/>
          <p:nvPr/>
        </p:nvSpPr>
        <p:spPr>
          <a:xfrm>
            <a:off x="1595623" y="2042426"/>
            <a:ext cx="7168913" cy="1135514"/>
          </a:xfrm>
          <a:prstGeom prst="rect">
            <a:avLst/>
          </a:prstGeom>
        </p:spPr>
        <p:txBody>
          <a:bodyPr lIns="0" tIns="0" rIns="0" bIns="0" rtlCol="0" anchor="t">
            <a:spAutoFit/>
          </a:bodyPr>
          <a:lstStyle/>
          <a:p>
            <a:pPr algn="just">
              <a:lnSpc>
                <a:spcPts val="8900"/>
              </a:lnSpc>
              <a:spcBef>
                <a:spcPct val="0"/>
              </a:spcBef>
            </a:pPr>
            <a:r>
              <a:rPr lang="en-US" sz="7673" b="1">
                <a:solidFill>
                  <a:srgbClr val="FFFFFF"/>
                </a:solidFill>
                <a:latin typeface="Montserrat Bold"/>
                <a:ea typeface="Montserrat Bold"/>
                <a:cs typeface="Montserrat Bold"/>
                <a:sym typeface="Montserrat Bold"/>
              </a:rPr>
              <a:t>BỐI CẢNH</a:t>
            </a:r>
          </a:p>
        </p:txBody>
      </p:sp>
      <p:grpSp>
        <p:nvGrpSpPr>
          <p:cNvPr id="24" name="Group 24"/>
          <p:cNvGrpSpPr>
            <a:grpSpLocks noChangeAspect="1"/>
          </p:cNvGrpSpPr>
          <p:nvPr/>
        </p:nvGrpSpPr>
        <p:grpSpPr>
          <a:xfrm>
            <a:off x="6488000" y="3312346"/>
            <a:ext cx="3692982" cy="3692982"/>
            <a:chOff x="0" y="0"/>
            <a:chExt cx="14840029" cy="14840029"/>
          </a:xfrm>
        </p:grpSpPr>
        <p:sp>
          <p:nvSpPr>
            <p:cNvPr id="25" name="Freeform 2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243F81">
                    <a:alpha val="100000"/>
                  </a:srgbClr>
                </a:gs>
                <a:gs pos="100000">
                  <a:srgbClr val="288198">
                    <a:alpha val="100000"/>
                  </a:srgbClr>
                </a:gs>
              </a:gsLst>
              <a:lin ang="0"/>
            </a:gradFill>
          </p:spPr>
        </p:sp>
        <p:sp>
          <p:nvSpPr>
            <p:cNvPr id="26" name="Freeform 2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7" name="Freeform 2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13698" t="-735" r="-46760"/>
              </a:stretch>
            </a:blipFill>
          </p:spPr>
        </p:sp>
      </p:grpSp>
      <p:sp>
        <p:nvSpPr>
          <p:cNvPr id="28" name="TextBox 28"/>
          <p:cNvSpPr txBox="1"/>
          <p:nvPr/>
        </p:nvSpPr>
        <p:spPr>
          <a:xfrm>
            <a:off x="12030697" y="2020009"/>
            <a:ext cx="3142260" cy="1467485"/>
          </a:xfrm>
          <a:prstGeom prst="rect">
            <a:avLst/>
          </a:prstGeom>
        </p:spPr>
        <p:txBody>
          <a:bodyPr lIns="0" tIns="0" rIns="0" bIns="0" rtlCol="0" anchor="t">
            <a:spAutoFit/>
          </a:bodyPr>
          <a:lstStyle/>
          <a:p>
            <a:pPr algn="just">
              <a:lnSpc>
                <a:spcPts val="2320"/>
              </a:lnSpc>
              <a:spcBef>
                <a:spcPct val="0"/>
              </a:spcBef>
            </a:pPr>
            <a:r>
              <a:rPr lang="en-US" sz="2000" b="1">
                <a:solidFill>
                  <a:srgbClr val="FFFFFF"/>
                </a:solidFill>
                <a:latin typeface="Telegraf Medium"/>
                <a:ea typeface="Telegraf Medium"/>
                <a:cs typeface="Telegraf Medium"/>
                <a:sym typeface="Telegraf Medium"/>
              </a:rPr>
              <a:t>Trong thời đại công nghệ 4.0, an ninh nhà ở là mối quan tâm lớn, đặc biệt tại đô thị, nơi tình trạng trộm cắp còn phổ biến.</a:t>
            </a:r>
          </a:p>
        </p:txBody>
      </p:sp>
      <p:sp>
        <p:nvSpPr>
          <p:cNvPr id="29" name="Freeform 29"/>
          <p:cNvSpPr/>
          <p:nvPr/>
        </p:nvSpPr>
        <p:spPr>
          <a:xfrm>
            <a:off x="11620030" y="4273132"/>
            <a:ext cx="3963592" cy="2291677"/>
          </a:xfrm>
          <a:custGeom>
            <a:avLst/>
            <a:gdLst/>
            <a:ahLst/>
            <a:cxnLst/>
            <a:rect l="l" t="t" r="r" b="b"/>
            <a:pathLst>
              <a:path w="3963592" h="2291677">
                <a:moveTo>
                  <a:pt x="0" y="0"/>
                </a:moveTo>
                <a:lnTo>
                  <a:pt x="3963593" y="0"/>
                </a:lnTo>
                <a:lnTo>
                  <a:pt x="3963593" y="2291677"/>
                </a:lnTo>
                <a:lnTo>
                  <a:pt x="0" y="2291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TextBox 30"/>
          <p:cNvSpPr txBox="1"/>
          <p:nvPr/>
        </p:nvSpPr>
        <p:spPr>
          <a:xfrm>
            <a:off x="11964859" y="4528065"/>
            <a:ext cx="3273934" cy="1753235"/>
          </a:xfrm>
          <a:prstGeom prst="rect">
            <a:avLst/>
          </a:prstGeom>
        </p:spPr>
        <p:txBody>
          <a:bodyPr lIns="0" tIns="0" rIns="0" bIns="0" rtlCol="0" anchor="t">
            <a:spAutoFit/>
          </a:bodyPr>
          <a:lstStyle/>
          <a:p>
            <a:pPr algn="just">
              <a:lnSpc>
                <a:spcPts val="2320"/>
              </a:lnSpc>
              <a:spcBef>
                <a:spcPct val="0"/>
              </a:spcBef>
            </a:pPr>
            <a:r>
              <a:rPr lang="en-US" sz="2000" b="1">
                <a:solidFill>
                  <a:srgbClr val="FFFFFF"/>
                </a:solidFill>
                <a:latin typeface="Telegraf Medium"/>
                <a:ea typeface="Telegraf Medium"/>
                <a:cs typeface="Telegraf Medium"/>
                <a:sym typeface="Telegraf Medium"/>
              </a:rPr>
              <a:t>Nhận thấy điều đó, nhóm thực hiện xây dựng hệ thống an ninh sử dụng thiết bị IoT phổ biến kết hợp nền tảng Blynk để giám sát và cảnh báo từ xa.</a:t>
            </a:r>
          </a:p>
        </p:txBody>
      </p:sp>
      <p:sp>
        <p:nvSpPr>
          <p:cNvPr id="31" name="Freeform 31"/>
          <p:cNvSpPr/>
          <p:nvPr/>
        </p:nvSpPr>
        <p:spPr>
          <a:xfrm>
            <a:off x="11620030" y="6945809"/>
            <a:ext cx="3963592" cy="2291677"/>
          </a:xfrm>
          <a:custGeom>
            <a:avLst/>
            <a:gdLst/>
            <a:ahLst/>
            <a:cxnLst/>
            <a:rect l="l" t="t" r="r" b="b"/>
            <a:pathLst>
              <a:path w="3963592" h="2291677">
                <a:moveTo>
                  <a:pt x="0" y="0"/>
                </a:moveTo>
                <a:lnTo>
                  <a:pt x="3963593" y="0"/>
                </a:lnTo>
                <a:lnTo>
                  <a:pt x="3963593" y="2291677"/>
                </a:lnTo>
                <a:lnTo>
                  <a:pt x="0" y="2291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11895111" y="7202984"/>
            <a:ext cx="3413430" cy="1753235"/>
          </a:xfrm>
          <a:prstGeom prst="rect">
            <a:avLst/>
          </a:prstGeom>
        </p:spPr>
        <p:txBody>
          <a:bodyPr lIns="0" tIns="0" rIns="0" bIns="0" rtlCol="0" anchor="t">
            <a:spAutoFit/>
          </a:bodyPr>
          <a:lstStyle/>
          <a:p>
            <a:pPr algn="just">
              <a:lnSpc>
                <a:spcPts val="2320"/>
              </a:lnSpc>
              <a:spcBef>
                <a:spcPct val="0"/>
              </a:spcBef>
            </a:pPr>
            <a:r>
              <a:rPr lang="en-US" sz="2000" b="1">
                <a:solidFill>
                  <a:srgbClr val="FFFFFF"/>
                </a:solidFill>
                <a:latin typeface="Telegraf Medium"/>
                <a:ea typeface="Telegraf Medium"/>
                <a:cs typeface="Telegraf Medium"/>
                <a:sym typeface="Telegraf Medium"/>
              </a:rPr>
              <a:t>Đề tài không chỉ mang lại giá trị thực tiễn cho cộng đồng mà còn giúp sinh viên rèn luyện kỹ năng chuyên môn và ứng dụng công nghệ vào thực tế.</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381802" y="-116725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105483" y="2441108"/>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9286067" y="28095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593997" y="2241120"/>
            <a:ext cx="1148007" cy="11480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1927677" y="507864"/>
            <a:ext cx="6828576" cy="1396115"/>
            <a:chOff x="0" y="0"/>
            <a:chExt cx="3083001" cy="630325"/>
          </a:xfrm>
        </p:grpSpPr>
        <p:sp>
          <p:nvSpPr>
            <p:cNvPr id="14" name="Freeform 14"/>
            <p:cNvSpPr/>
            <p:nvPr/>
          </p:nvSpPr>
          <p:spPr>
            <a:xfrm>
              <a:off x="0" y="0"/>
              <a:ext cx="3083001" cy="630325"/>
            </a:xfrm>
            <a:custGeom>
              <a:avLst/>
              <a:gdLst/>
              <a:ahLst/>
              <a:cxnLst/>
              <a:rect l="l" t="t" r="r" b="b"/>
              <a:pathLst>
                <a:path w="3083001" h="630325">
                  <a:moveTo>
                    <a:pt x="0" y="0"/>
                  </a:moveTo>
                  <a:lnTo>
                    <a:pt x="3083001" y="0"/>
                  </a:lnTo>
                  <a:lnTo>
                    <a:pt x="3083001" y="630325"/>
                  </a:lnTo>
                  <a:lnTo>
                    <a:pt x="0" y="630325"/>
                  </a:lnTo>
                  <a:close/>
                </a:path>
              </a:pathLst>
            </a:custGeom>
            <a:solidFill>
              <a:srgbClr val="00BBDE">
                <a:alpha val="37647"/>
              </a:srgbClr>
            </a:solidFill>
            <a:ln cap="sq">
              <a:noFill/>
              <a:prstDash val="solid"/>
              <a:miter/>
            </a:ln>
          </p:spPr>
        </p:sp>
        <p:sp>
          <p:nvSpPr>
            <p:cNvPr id="15" name="TextBox 15"/>
            <p:cNvSpPr txBox="1"/>
            <p:nvPr/>
          </p:nvSpPr>
          <p:spPr>
            <a:xfrm>
              <a:off x="0" y="-19050"/>
              <a:ext cx="3083001" cy="649375"/>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6" name="Group 16"/>
          <p:cNvGrpSpPr/>
          <p:nvPr/>
        </p:nvGrpSpPr>
        <p:grpSpPr>
          <a:xfrm>
            <a:off x="3545421" y="2978237"/>
            <a:ext cx="3813633" cy="1396115"/>
            <a:chOff x="0" y="0"/>
            <a:chExt cx="1721799" cy="630325"/>
          </a:xfrm>
        </p:grpSpPr>
        <p:sp>
          <p:nvSpPr>
            <p:cNvPr id="17" name="Freeform 17"/>
            <p:cNvSpPr/>
            <p:nvPr/>
          </p:nvSpPr>
          <p:spPr>
            <a:xfrm>
              <a:off x="0" y="0"/>
              <a:ext cx="1721799" cy="630325"/>
            </a:xfrm>
            <a:custGeom>
              <a:avLst/>
              <a:gdLst/>
              <a:ahLst/>
              <a:cxnLst/>
              <a:rect l="l" t="t" r="r" b="b"/>
              <a:pathLst>
                <a:path w="1721799" h="630325">
                  <a:moveTo>
                    <a:pt x="0" y="0"/>
                  </a:moveTo>
                  <a:lnTo>
                    <a:pt x="1721799" y="0"/>
                  </a:lnTo>
                  <a:lnTo>
                    <a:pt x="1721799" y="630325"/>
                  </a:lnTo>
                  <a:lnTo>
                    <a:pt x="0" y="630325"/>
                  </a:lnTo>
                  <a:close/>
                </a:path>
              </a:pathLst>
            </a:custGeom>
            <a:solidFill>
              <a:srgbClr val="00BBDE">
                <a:alpha val="37647"/>
              </a:srgbClr>
            </a:solidFill>
            <a:ln cap="sq">
              <a:noFill/>
              <a:prstDash val="solid"/>
              <a:miter/>
            </a:ln>
          </p:spPr>
        </p:sp>
        <p:sp>
          <p:nvSpPr>
            <p:cNvPr id="18" name="TextBox 18"/>
            <p:cNvSpPr txBox="1"/>
            <p:nvPr/>
          </p:nvSpPr>
          <p:spPr>
            <a:xfrm>
              <a:off x="0" y="-19050"/>
              <a:ext cx="1721799" cy="649375"/>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19" name="TextBox 19"/>
          <p:cNvSpPr txBox="1"/>
          <p:nvPr/>
        </p:nvSpPr>
        <p:spPr>
          <a:xfrm>
            <a:off x="3726914" y="3123405"/>
            <a:ext cx="6707160" cy="1134354"/>
          </a:xfrm>
          <a:prstGeom prst="rect">
            <a:avLst/>
          </a:prstGeom>
        </p:spPr>
        <p:txBody>
          <a:bodyPr lIns="0" tIns="0" rIns="0" bIns="0" rtlCol="0" anchor="t">
            <a:spAutoFit/>
          </a:bodyPr>
          <a:lstStyle/>
          <a:p>
            <a:pPr algn="just">
              <a:lnSpc>
                <a:spcPts val="8900"/>
              </a:lnSpc>
              <a:spcBef>
                <a:spcPct val="0"/>
              </a:spcBef>
            </a:pPr>
            <a:r>
              <a:rPr lang="en-US" sz="7673" b="1">
                <a:solidFill>
                  <a:srgbClr val="FFFFFF"/>
                </a:solidFill>
                <a:latin typeface="Montserrat Bold"/>
                <a:ea typeface="Montserrat Bold"/>
                <a:cs typeface="Montserrat Bold"/>
                <a:sym typeface="Montserrat Bold"/>
              </a:rPr>
              <a:t>ĐỀ TÀI</a:t>
            </a:r>
          </a:p>
        </p:txBody>
      </p:sp>
      <p:grpSp>
        <p:nvGrpSpPr>
          <p:cNvPr id="20" name="Group 20"/>
          <p:cNvGrpSpPr/>
          <p:nvPr/>
        </p:nvGrpSpPr>
        <p:grpSpPr>
          <a:xfrm>
            <a:off x="10434074" y="4156184"/>
            <a:ext cx="9714444" cy="4150846"/>
            <a:chOff x="0" y="0"/>
            <a:chExt cx="853872" cy="364847"/>
          </a:xfrm>
        </p:grpSpPr>
        <p:sp>
          <p:nvSpPr>
            <p:cNvPr id="21" name="Freeform 21"/>
            <p:cNvSpPr/>
            <p:nvPr/>
          </p:nvSpPr>
          <p:spPr>
            <a:xfrm>
              <a:off x="0" y="0"/>
              <a:ext cx="853872" cy="364847"/>
            </a:xfrm>
            <a:custGeom>
              <a:avLst/>
              <a:gdLst/>
              <a:ahLst/>
              <a:cxnLst/>
              <a:rect l="l" t="t" r="r" b="b"/>
              <a:pathLst>
                <a:path w="853872" h="364847">
                  <a:moveTo>
                    <a:pt x="0" y="0"/>
                  </a:moveTo>
                  <a:lnTo>
                    <a:pt x="853872" y="0"/>
                  </a:lnTo>
                  <a:lnTo>
                    <a:pt x="853872" y="364847"/>
                  </a:lnTo>
                  <a:lnTo>
                    <a:pt x="0" y="364847"/>
                  </a:lnTo>
                  <a:close/>
                </a:path>
              </a:pathLst>
            </a:custGeom>
            <a:gradFill rotWithShape="1">
              <a:gsLst>
                <a:gs pos="0">
                  <a:srgbClr val="243F81">
                    <a:alpha val="100000"/>
                  </a:srgbClr>
                </a:gs>
                <a:gs pos="100000">
                  <a:srgbClr val="288198">
                    <a:alpha val="100000"/>
                  </a:srgbClr>
                </a:gs>
              </a:gsLst>
              <a:lin ang="0"/>
            </a:gradFill>
          </p:spPr>
        </p:sp>
        <p:sp>
          <p:nvSpPr>
            <p:cNvPr id="22" name="TextBox 22"/>
            <p:cNvSpPr txBox="1"/>
            <p:nvPr/>
          </p:nvSpPr>
          <p:spPr>
            <a:xfrm>
              <a:off x="0" y="-19050"/>
              <a:ext cx="853872" cy="383897"/>
            </a:xfrm>
            <a:prstGeom prst="rect">
              <a:avLst/>
            </a:prstGeom>
          </p:spPr>
          <p:txBody>
            <a:bodyPr lIns="50800" tIns="50800" rIns="50800" bIns="50800" rtlCol="0" anchor="ctr"/>
            <a:lstStyle/>
            <a:p>
              <a:pPr algn="ctr">
                <a:lnSpc>
                  <a:spcPts val="2783"/>
                </a:lnSpc>
              </a:pPr>
              <a:endParaRPr/>
            </a:p>
          </p:txBody>
        </p:sp>
      </p:grpSp>
      <p:grpSp>
        <p:nvGrpSpPr>
          <p:cNvPr id="23" name="Group 23"/>
          <p:cNvGrpSpPr/>
          <p:nvPr/>
        </p:nvGrpSpPr>
        <p:grpSpPr>
          <a:xfrm>
            <a:off x="8013918" y="3031395"/>
            <a:ext cx="2544297" cy="2732155"/>
            <a:chOff x="0" y="0"/>
            <a:chExt cx="756913" cy="812800"/>
          </a:xfrm>
        </p:grpSpPr>
        <p:sp>
          <p:nvSpPr>
            <p:cNvPr id="24" name="Freeform 24"/>
            <p:cNvSpPr/>
            <p:nvPr/>
          </p:nvSpPr>
          <p:spPr>
            <a:xfrm>
              <a:off x="0" y="0"/>
              <a:ext cx="756913" cy="812800"/>
            </a:xfrm>
            <a:custGeom>
              <a:avLst/>
              <a:gdLst/>
              <a:ahLst/>
              <a:cxnLst/>
              <a:rect l="l" t="t" r="r" b="b"/>
              <a:pathLst>
                <a:path w="756913" h="812800">
                  <a:moveTo>
                    <a:pt x="378457" y="0"/>
                  </a:moveTo>
                  <a:lnTo>
                    <a:pt x="756913" y="203200"/>
                  </a:lnTo>
                  <a:lnTo>
                    <a:pt x="756913" y="609600"/>
                  </a:lnTo>
                  <a:lnTo>
                    <a:pt x="378457" y="812800"/>
                  </a:lnTo>
                  <a:lnTo>
                    <a:pt x="0" y="609600"/>
                  </a:lnTo>
                  <a:lnTo>
                    <a:pt x="0" y="203200"/>
                  </a:lnTo>
                  <a:lnTo>
                    <a:pt x="378457" y="0"/>
                  </a:lnTo>
                  <a:close/>
                </a:path>
              </a:pathLst>
            </a:custGeom>
            <a:blipFill>
              <a:blip r:embed="rId5"/>
              <a:stretch>
                <a:fillRect l="-30684" r="-30684"/>
              </a:stretch>
            </a:blipFill>
            <a:ln w="28575" cap="sq">
              <a:gradFill>
                <a:gsLst>
                  <a:gs pos="0">
                    <a:srgbClr val="9FCDFF">
                      <a:alpha val="100000"/>
                    </a:srgbClr>
                  </a:gs>
                  <a:gs pos="100000">
                    <a:srgbClr val="6F6296">
                      <a:alpha val="0"/>
                    </a:srgbClr>
                  </a:gs>
                </a:gsLst>
                <a:lin ang="0"/>
              </a:gradFill>
              <a:prstDash val="solid"/>
              <a:miter/>
            </a:ln>
          </p:spPr>
        </p:sp>
      </p:grpSp>
      <p:grpSp>
        <p:nvGrpSpPr>
          <p:cNvPr id="25" name="Group 25"/>
          <p:cNvGrpSpPr/>
          <p:nvPr/>
        </p:nvGrpSpPr>
        <p:grpSpPr>
          <a:xfrm>
            <a:off x="8013918" y="6515877"/>
            <a:ext cx="2544297" cy="2732155"/>
            <a:chOff x="0" y="0"/>
            <a:chExt cx="756913" cy="812800"/>
          </a:xfrm>
        </p:grpSpPr>
        <p:sp>
          <p:nvSpPr>
            <p:cNvPr id="26" name="Freeform 26"/>
            <p:cNvSpPr/>
            <p:nvPr/>
          </p:nvSpPr>
          <p:spPr>
            <a:xfrm>
              <a:off x="0" y="0"/>
              <a:ext cx="756913" cy="812800"/>
            </a:xfrm>
            <a:custGeom>
              <a:avLst/>
              <a:gdLst/>
              <a:ahLst/>
              <a:cxnLst/>
              <a:rect l="l" t="t" r="r" b="b"/>
              <a:pathLst>
                <a:path w="756913" h="812800">
                  <a:moveTo>
                    <a:pt x="378457" y="0"/>
                  </a:moveTo>
                  <a:lnTo>
                    <a:pt x="756913" y="203200"/>
                  </a:lnTo>
                  <a:lnTo>
                    <a:pt x="756913" y="609600"/>
                  </a:lnTo>
                  <a:lnTo>
                    <a:pt x="378457" y="812800"/>
                  </a:lnTo>
                  <a:lnTo>
                    <a:pt x="0" y="609600"/>
                  </a:lnTo>
                  <a:lnTo>
                    <a:pt x="0" y="203200"/>
                  </a:lnTo>
                  <a:lnTo>
                    <a:pt x="378457" y="0"/>
                  </a:lnTo>
                  <a:close/>
                </a:path>
              </a:pathLst>
            </a:custGeom>
            <a:blipFill>
              <a:blip r:embed="rId6"/>
              <a:stretch>
                <a:fillRect l="-73827" r="-75921" b="-21714"/>
              </a:stretch>
            </a:blipFill>
            <a:ln w="28575" cap="sq">
              <a:gradFill>
                <a:gsLst>
                  <a:gs pos="0">
                    <a:srgbClr val="9FCDFF">
                      <a:alpha val="100000"/>
                    </a:srgbClr>
                  </a:gs>
                  <a:gs pos="100000">
                    <a:srgbClr val="6F6296">
                      <a:alpha val="0"/>
                    </a:srgbClr>
                  </a:gs>
                </a:gsLst>
                <a:lin ang="0"/>
              </a:gradFill>
              <a:prstDash val="solid"/>
              <a:miter/>
            </a:ln>
          </p:spPr>
        </p:sp>
      </p:grpSp>
      <p:grpSp>
        <p:nvGrpSpPr>
          <p:cNvPr id="27" name="Group 27"/>
          <p:cNvGrpSpPr/>
          <p:nvPr/>
        </p:nvGrpSpPr>
        <p:grpSpPr>
          <a:xfrm>
            <a:off x="2534382" y="4512027"/>
            <a:ext cx="4824672" cy="5180902"/>
            <a:chOff x="0" y="0"/>
            <a:chExt cx="756913" cy="812800"/>
          </a:xfrm>
        </p:grpSpPr>
        <p:sp>
          <p:nvSpPr>
            <p:cNvPr id="28" name="Freeform 28"/>
            <p:cNvSpPr/>
            <p:nvPr/>
          </p:nvSpPr>
          <p:spPr>
            <a:xfrm>
              <a:off x="0" y="0"/>
              <a:ext cx="756913" cy="812800"/>
            </a:xfrm>
            <a:custGeom>
              <a:avLst/>
              <a:gdLst/>
              <a:ahLst/>
              <a:cxnLst/>
              <a:rect l="l" t="t" r="r" b="b"/>
              <a:pathLst>
                <a:path w="756913" h="812800">
                  <a:moveTo>
                    <a:pt x="378457" y="0"/>
                  </a:moveTo>
                  <a:lnTo>
                    <a:pt x="756913" y="203200"/>
                  </a:lnTo>
                  <a:lnTo>
                    <a:pt x="756913" y="609600"/>
                  </a:lnTo>
                  <a:lnTo>
                    <a:pt x="378457" y="812800"/>
                  </a:lnTo>
                  <a:lnTo>
                    <a:pt x="0" y="609600"/>
                  </a:lnTo>
                  <a:lnTo>
                    <a:pt x="0" y="203200"/>
                  </a:lnTo>
                  <a:lnTo>
                    <a:pt x="378457" y="0"/>
                  </a:lnTo>
                  <a:close/>
                </a:path>
              </a:pathLst>
            </a:custGeom>
            <a:blipFill>
              <a:blip r:embed="rId7"/>
              <a:stretch>
                <a:fillRect l="-44834" t="-22850" r="-89951"/>
              </a:stretch>
            </a:blipFill>
            <a:ln w="28575" cap="sq">
              <a:gradFill>
                <a:gsLst>
                  <a:gs pos="0">
                    <a:srgbClr val="9FCDFF">
                      <a:alpha val="100000"/>
                    </a:srgbClr>
                  </a:gs>
                  <a:gs pos="100000">
                    <a:srgbClr val="6F6296">
                      <a:alpha val="0"/>
                    </a:srgbClr>
                  </a:gs>
                </a:gsLst>
                <a:lin ang="0"/>
              </a:gradFill>
              <a:prstDash val="solid"/>
              <a:miter/>
            </a:ln>
          </p:spPr>
        </p:sp>
      </p:grpSp>
      <p:sp>
        <p:nvSpPr>
          <p:cNvPr id="29" name="TextBox 29"/>
          <p:cNvSpPr txBox="1"/>
          <p:nvPr/>
        </p:nvSpPr>
        <p:spPr>
          <a:xfrm>
            <a:off x="2868771" y="660493"/>
            <a:ext cx="6707160" cy="1135514"/>
          </a:xfrm>
          <a:prstGeom prst="rect">
            <a:avLst/>
          </a:prstGeom>
        </p:spPr>
        <p:txBody>
          <a:bodyPr lIns="0" tIns="0" rIns="0" bIns="0" rtlCol="0" anchor="t">
            <a:spAutoFit/>
          </a:bodyPr>
          <a:lstStyle/>
          <a:p>
            <a:pPr algn="just">
              <a:lnSpc>
                <a:spcPts val="8900"/>
              </a:lnSpc>
              <a:spcBef>
                <a:spcPct val="0"/>
              </a:spcBef>
            </a:pPr>
            <a:r>
              <a:rPr lang="en-US" sz="7673" b="1">
                <a:solidFill>
                  <a:srgbClr val="FFFFFF"/>
                </a:solidFill>
                <a:latin typeface="Montserrat Bold"/>
                <a:ea typeface="Montserrat Bold"/>
                <a:cs typeface="Montserrat Bold"/>
                <a:sym typeface="Montserrat Bold"/>
              </a:rPr>
              <a:t>MỤC TIÊU</a:t>
            </a:r>
          </a:p>
        </p:txBody>
      </p:sp>
      <p:sp>
        <p:nvSpPr>
          <p:cNvPr id="30" name="TextBox 30"/>
          <p:cNvSpPr txBox="1"/>
          <p:nvPr/>
        </p:nvSpPr>
        <p:spPr>
          <a:xfrm>
            <a:off x="3545421" y="1834373"/>
            <a:ext cx="3632141" cy="1134339"/>
          </a:xfrm>
          <a:prstGeom prst="rect">
            <a:avLst/>
          </a:prstGeom>
        </p:spPr>
        <p:txBody>
          <a:bodyPr lIns="0" tIns="0" rIns="0" bIns="0" rtlCol="0" anchor="t">
            <a:spAutoFit/>
          </a:bodyPr>
          <a:lstStyle/>
          <a:p>
            <a:pPr algn="ctr">
              <a:lnSpc>
                <a:spcPts val="8897"/>
              </a:lnSpc>
              <a:spcBef>
                <a:spcPct val="0"/>
              </a:spcBef>
            </a:pPr>
            <a:r>
              <a:rPr lang="en-US" sz="7670">
                <a:solidFill>
                  <a:srgbClr val="FFFFFF"/>
                </a:solidFill>
                <a:latin typeface="Noto Sans"/>
                <a:ea typeface="Noto Sans"/>
                <a:cs typeface="Noto Sans"/>
                <a:sym typeface="Noto Sans"/>
              </a:rPr>
              <a:t>của</a:t>
            </a:r>
          </a:p>
        </p:txBody>
      </p:sp>
      <p:sp>
        <p:nvSpPr>
          <p:cNvPr id="31" name="TextBox 31"/>
          <p:cNvSpPr txBox="1"/>
          <p:nvPr/>
        </p:nvSpPr>
        <p:spPr>
          <a:xfrm>
            <a:off x="10434074" y="4387948"/>
            <a:ext cx="7525095" cy="3448685"/>
          </a:xfrm>
          <a:prstGeom prst="rect">
            <a:avLst/>
          </a:prstGeom>
        </p:spPr>
        <p:txBody>
          <a:bodyPr lIns="0" tIns="0" rIns="0" bIns="0" rtlCol="0" anchor="t">
            <a:spAutoFit/>
          </a:bodyPr>
          <a:lstStyle/>
          <a:p>
            <a:pPr marL="431801" lvl="1" indent="-215900" algn="just">
              <a:lnSpc>
                <a:spcPts val="2320"/>
              </a:lnSpc>
              <a:buFont typeface="Arial"/>
              <a:buChar char="•"/>
            </a:pPr>
            <a:r>
              <a:rPr lang="en-US" sz="2000" b="1">
                <a:solidFill>
                  <a:srgbClr val="FFFFFF"/>
                </a:solidFill>
                <a:latin typeface="Raleway Medium"/>
                <a:ea typeface="Raleway Medium"/>
                <a:cs typeface="Raleway Medium"/>
                <a:sym typeface="Raleway Medium"/>
              </a:rPr>
              <a:t>Đề tài của chúng tôi được thực hiện với mục tiêu chính là xây dựng một mô hình hệ thống giám sát an ninh thông minh bằng camera.</a:t>
            </a:r>
          </a:p>
          <a:p>
            <a:pPr algn="just">
              <a:lnSpc>
                <a:spcPts val="2320"/>
              </a:lnSpc>
            </a:pPr>
            <a:endParaRPr lang="en-US" sz="2000" b="1">
              <a:solidFill>
                <a:srgbClr val="FFFFFF"/>
              </a:solidFill>
              <a:latin typeface="Raleway Medium"/>
              <a:ea typeface="Raleway Medium"/>
              <a:cs typeface="Raleway Medium"/>
              <a:sym typeface="Raleway Medium"/>
            </a:endParaRPr>
          </a:p>
          <a:p>
            <a:pPr marL="431801" lvl="1" indent="-215900" algn="just">
              <a:lnSpc>
                <a:spcPts val="2320"/>
              </a:lnSpc>
              <a:buFont typeface="Arial"/>
              <a:buChar char="•"/>
            </a:pPr>
            <a:r>
              <a:rPr lang="en-US" sz="2000" b="1">
                <a:solidFill>
                  <a:srgbClr val="FFFFFF"/>
                </a:solidFill>
                <a:latin typeface="Raleway Medium"/>
                <a:ea typeface="Raleway Medium"/>
                <a:cs typeface="Raleway Medium"/>
                <a:sym typeface="Raleway Medium"/>
              </a:rPr>
              <a:t> Ứng dụng các công nghệ hiện đại như camera IP, cảm biến chuyển động PIR, vi điều khiển ESP và nền tảng điều khiển từ xa Blynk. </a:t>
            </a:r>
          </a:p>
          <a:p>
            <a:pPr algn="just">
              <a:lnSpc>
                <a:spcPts val="2320"/>
              </a:lnSpc>
            </a:pPr>
            <a:endParaRPr lang="en-US" sz="2000" b="1">
              <a:solidFill>
                <a:srgbClr val="FFFFFF"/>
              </a:solidFill>
              <a:latin typeface="Raleway Medium"/>
              <a:ea typeface="Raleway Medium"/>
              <a:cs typeface="Raleway Medium"/>
              <a:sym typeface="Raleway Medium"/>
            </a:endParaRPr>
          </a:p>
          <a:p>
            <a:pPr marL="431801" lvl="1" indent="-215900" algn="just">
              <a:lnSpc>
                <a:spcPts val="2320"/>
              </a:lnSpc>
              <a:spcBef>
                <a:spcPct val="0"/>
              </a:spcBef>
              <a:buFont typeface="Arial"/>
              <a:buChar char="•"/>
            </a:pPr>
            <a:r>
              <a:rPr lang="en-US" sz="2000" b="1">
                <a:solidFill>
                  <a:srgbClr val="FFFFFF"/>
                </a:solidFill>
                <a:latin typeface="Raleway Medium"/>
                <a:ea typeface="Raleway Medium"/>
                <a:cs typeface="Raleway Medium"/>
                <a:sym typeface="Raleway Medium"/>
              </a:rPr>
              <a:t>Hệ thống nhằm đảm bảo khả năng giám sát cả bên ngoài và bên trong ngôi nhà, phát hiện các tình huống bất thường như có người lạ tiếp cận hoặc xâm nhập khi không có người ở nhà.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99856" y="2941740"/>
            <a:ext cx="5010799" cy="5830748"/>
            <a:chOff x="0" y="0"/>
            <a:chExt cx="698500" cy="812800"/>
          </a:xfrm>
        </p:grpSpPr>
        <p:sp>
          <p:nvSpPr>
            <p:cNvPr id="4" name="Freeform 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5" name="TextBox 5"/>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6" name="Group 6"/>
          <p:cNvGrpSpPr/>
          <p:nvPr/>
        </p:nvGrpSpPr>
        <p:grpSpPr>
          <a:xfrm>
            <a:off x="6933642" y="3002628"/>
            <a:ext cx="4906148" cy="5708972"/>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8" name="TextBox 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9" name="Group 9"/>
          <p:cNvGrpSpPr/>
          <p:nvPr/>
        </p:nvGrpSpPr>
        <p:grpSpPr>
          <a:xfrm>
            <a:off x="2743719" y="2502381"/>
            <a:ext cx="1050230" cy="1222086"/>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11" name="TextBox 11"/>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2" name="Group 12"/>
          <p:cNvGrpSpPr/>
          <p:nvPr/>
        </p:nvGrpSpPr>
        <p:grpSpPr>
          <a:xfrm>
            <a:off x="9144000" y="2502381"/>
            <a:ext cx="1050230" cy="1222086"/>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14" name="TextBox 14"/>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5" name="Group 15"/>
          <p:cNvGrpSpPr/>
          <p:nvPr/>
        </p:nvGrpSpPr>
        <p:grpSpPr>
          <a:xfrm>
            <a:off x="12925796" y="2941740"/>
            <a:ext cx="4937937" cy="5745963"/>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sp>
        <p:sp>
          <p:nvSpPr>
            <p:cNvPr id="17" name="TextBox 17"/>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8" name="Group 18"/>
          <p:cNvGrpSpPr/>
          <p:nvPr/>
        </p:nvGrpSpPr>
        <p:grpSpPr>
          <a:xfrm>
            <a:off x="14420993" y="2429336"/>
            <a:ext cx="1050230" cy="1222086"/>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sp>
        <p:sp>
          <p:nvSpPr>
            <p:cNvPr id="20" name="TextBox 20"/>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21" name="Group 21"/>
          <p:cNvGrpSpPr/>
          <p:nvPr/>
        </p:nvGrpSpPr>
        <p:grpSpPr>
          <a:xfrm>
            <a:off x="978377" y="531391"/>
            <a:ext cx="11947419" cy="1396115"/>
            <a:chOff x="0" y="0"/>
            <a:chExt cx="5394083" cy="630325"/>
          </a:xfrm>
        </p:grpSpPr>
        <p:sp>
          <p:nvSpPr>
            <p:cNvPr id="22" name="Freeform 22"/>
            <p:cNvSpPr/>
            <p:nvPr/>
          </p:nvSpPr>
          <p:spPr>
            <a:xfrm>
              <a:off x="0" y="0"/>
              <a:ext cx="5394083" cy="630325"/>
            </a:xfrm>
            <a:custGeom>
              <a:avLst/>
              <a:gdLst/>
              <a:ahLst/>
              <a:cxnLst/>
              <a:rect l="l" t="t" r="r" b="b"/>
              <a:pathLst>
                <a:path w="5394083" h="630325">
                  <a:moveTo>
                    <a:pt x="0" y="0"/>
                  </a:moveTo>
                  <a:lnTo>
                    <a:pt x="5394083" y="0"/>
                  </a:lnTo>
                  <a:lnTo>
                    <a:pt x="5394083" y="630325"/>
                  </a:lnTo>
                  <a:lnTo>
                    <a:pt x="0" y="630325"/>
                  </a:lnTo>
                  <a:close/>
                </a:path>
              </a:pathLst>
            </a:custGeom>
            <a:solidFill>
              <a:srgbClr val="00BBDE">
                <a:alpha val="37647"/>
              </a:srgbClr>
            </a:solidFill>
            <a:ln cap="sq">
              <a:noFill/>
              <a:prstDash val="solid"/>
              <a:miter/>
            </a:ln>
          </p:spPr>
        </p:sp>
        <p:sp>
          <p:nvSpPr>
            <p:cNvPr id="23" name="TextBox 23"/>
            <p:cNvSpPr txBox="1"/>
            <p:nvPr/>
          </p:nvSpPr>
          <p:spPr>
            <a:xfrm>
              <a:off x="0" y="-19050"/>
              <a:ext cx="5394083" cy="649375"/>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24" name="Group 24"/>
          <p:cNvGrpSpPr/>
          <p:nvPr/>
        </p:nvGrpSpPr>
        <p:grpSpPr>
          <a:xfrm>
            <a:off x="465973" y="2429336"/>
            <a:ext cx="1024808" cy="102480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7" name="Group 27"/>
          <p:cNvGrpSpPr/>
          <p:nvPr/>
        </p:nvGrpSpPr>
        <p:grpSpPr>
          <a:xfrm rot="-2700000">
            <a:off x="6122039" y="5828953"/>
            <a:ext cx="845863" cy="84586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0" name="Freeform 30"/>
          <p:cNvSpPr/>
          <p:nvPr/>
        </p:nvSpPr>
        <p:spPr>
          <a:xfrm>
            <a:off x="12925796" y="-371891"/>
            <a:ext cx="3928689" cy="2363077"/>
          </a:xfrm>
          <a:custGeom>
            <a:avLst/>
            <a:gdLst/>
            <a:ahLst/>
            <a:cxnLst/>
            <a:rect l="l" t="t" r="r" b="b"/>
            <a:pathLst>
              <a:path w="3928689" h="2363077">
                <a:moveTo>
                  <a:pt x="0" y="0"/>
                </a:moveTo>
                <a:lnTo>
                  <a:pt x="3928689" y="0"/>
                </a:lnTo>
                <a:lnTo>
                  <a:pt x="3928689" y="2363077"/>
                </a:lnTo>
                <a:lnTo>
                  <a:pt x="0" y="2363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465973" y="7433557"/>
            <a:ext cx="4034668" cy="2395584"/>
          </a:xfrm>
          <a:custGeom>
            <a:avLst/>
            <a:gdLst/>
            <a:ahLst/>
            <a:cxnLst/>
            <a:rect l="l" t="t" r="r" b="b"/>
            <a:pathLst>
              <a:path w="4034668" h="2395584">
                <a:moveTo>
                  <a:pt x="0" y="0"/>
                </a:moveTo>
                <a:lnTo>
                  <a:pt x="4034668" y="0"/>
                </a:lnTo>
                <a:lnTo>
                  <a:pt x="4034668" y="2395585"/>
                </a:lnTo>
                <a:lnTo>
                  <a:pt x="0" y="2395585"/>
                </a:lnTo>
                <a:lnTo>
                  <a:pt x="0" y="0"/>
                </a:lnTo>
                <a:close/>
              </a:path>
            </a:pathLst>
          </a:custGeom>
          <a:blipFill>
            <a:blip r:embed="rId6"/>
            <a:stretch>
              <a:fillRect/>
            </a:stretch>
          </a:blipFill>
        </p:spPr>
      </p:sp>
      <p:sp>
        <p:nvSpPr>
          <p:cNvPr id="32" name="Freeform 32"/>
          <p:cNvSpPr/>
          <p:nvPr/>
        </p:nvSpPr>
        <p:spPr>
          <a:xfrm>
            <a:off x="13831911" y="6850000"/>
            <a:ext cx="2756565" cy="3633034"/>
          </a:xfrm>
          <a:custGeom>
            <a:avLst/>
            <a:gdLst/>
            <a:ahLst/>
            <a:cxnLst/>
            <a:rect l="l" t="t" r="r" b="b"/>
            <a:pathLst>
              <a:path w="2756565" h="3633034">
                <a:moveTo>
                  <a:pt x="0" y="0"/>
                </a:moveTo>
                <a:lnTo>
                  <a:pt x="2756565" y="0"/>
                </a:lnTo>
                <a:lnTo>
                  <a:pt x="2756565" y="3633034"/>
                </a:lnTo>
                <a:lnTo>
                  <a:pt x="0" y="3633034"/>
                </a:lnTo>
                <a:lnTo>
                  <a:pt x="0" y="0"/>
                </a:lnTo>
                <a:close/>
              </a:path>
            </a:pathLst>
          </a:custGeom>
          <a:blipFill>
            <a:blip r:embed="rId7"/>
            <a:stretch>
              <a:fillRect/>
            </a:stretch>
          </a:blipFill>
        </p:spPr>
      </p:sp>
      <p:sp>
        <p:nvSpPr>
          <p:cNvPr id="33" name="Freeform 33"/>
          <p:cNvSpPr/>
          <p:nvPr/>
        </p:nvSpPr>
        <p:spPr>
          <a:xfrm>
            <a:off x="9791910" y="7942425"/>
            <a:ext cx="1719668" cy="2062570"/>
          </a:xfrm>
          <a:custGeom>
            <a:avLst/>
            <a:gdLst/>
            <a:ahLst/>
            <a:cxnLst/>
            <a:rect l="l" t="t" r="r" b="b"/>
            <a:pathLst>
              <a:path w="1719668" h="2062570">
                <a:moveTo>
                  <a:pt x="0" y="0"/>
                </a:moveTo>
                <a:lnTo>
                  <a:pt x="1719668" y="0"/>
                </a:lnTo>
                <a:lnTo>
                  <a:pt x="1719668" y="2062570"/>
                </a:lnTo>
                <a:lnTo>
                  <a:pt x="0" y="20625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6882275" y="7500160"/>
            <a:ext cx="2786840" cy="2786840"/>
          </a:xfrm>
          <a:custGeom>
            <a:avLst/>
            <a:gdLst/>
            <a:ahLst/>
            <a:cxnLst/>
            <a:rect l="l" t="t" r="r" b="b"/>
            <a:pathLst>
              <a:path w="2786840" h="2786840">
                <a:moveTo>
                  <a:pt x="0" y="0"/>
                </a:moveTo>
                <a:lnTo>
                  <a:pt x="2786840" y="0"/>
                </a:lnTo>
                <a:lnTo>
                  <a:pt x="2786840" y="2786840"/>
                </a:lnTo>
                <a:lnTo>
                  <a:pt x="0" y="27868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TextBox 35"/>
          <p:cNvSpPr txBox="1"/>
          <p:nvPr/>
        </p:nvSpPr>
        <p:spPr>
          <a:xfrm>
            <a:off x="1028700" y="676593"/>
            <a:ext cx="12033329" cy="1134288"/>
          </a:xfrm>
          <a:prstGeom prst="rect">
            <a:avLst/>
          </a:prstGeom>
        </p:spPr>
        <p:txBody>
          <a:bodyPr lIns="0" tIns="0" rIns="0" bIns="0" rtlCol="0" anchor="t">
            <a:spAutoFit/>
          </a:bodyPr>
          <a:lstStyle/>
          <a:p>
            <a:pPr algn="just">
              <a:lnSpc>
                <a:spcPts val="8885"/>
              </a:lnSpc>
              <a:spcBef>
                <a:spcPct val="0"/>
              </a:spcBef>
            </a:pPr>
            <a:r>
              <a:rPr lang="en-US" sz="7659" b="1">
                <a:solidFill>
                  <a:srgbClr val="FFFFFF"/>
                </a:solidFill>
                <a:latin typeface="Noto Sans Bold"/>
                <a:ea typeface="Noto Sans Bold"/>
                <a:cs typeface="Noto Sans Bold"/>
                <a:sym typeface="Noto Sans Bold"/>
              </a:rPr>
              <a:t>CÁC CHỨC NĂNG CHÍNH </a:t>
            </a:r>
          </a:p>
        </p:txBody>
      </p:sp>
      <p:sp>
        <p:nvSpPr>
          <p:cNvPr id="36" name="TextBox 36"/>
          <p:cNvSpPr txBox="1"/>
          <p:nvPr/>
        </p:nvSpPr>
        <p:spPr>
          <a:xfrm>
            <a:off x="2973371" y="2758696"/>
            <a:ext cx="701843" cy="572892"/>
          </a:xfrm>
          <a:prstGeom prst="rect">
            <a:avLst/>
          </a:prstGeom>
        </p:spPr>
        <p:txBody>
          <a:bodyPr lIns="0" tIns="0" rIns="0" bIns="0" rtlCol="0" anchor="t">
            <a:spAutoFit/>
          </a:bodyPr>
          <a:lstStyle/>
          <a:p>
            <a:pPr algn="l">
              <a:lnSpc>
                <a:spcPts val="4503"/>
              </a:lnSpc>
              <a:spcBef>
                <a:spcPct val="0"/>
              </a:spcBef>
            </a:pPr>
            <a:r>
              <a:rPr lang="en-US" sz="3882" b="1">
                <a:solidFill>
                  <a:srgbClr val="1D386D"/>
                </a:solidFill>
                <a:latin typeface="Raleway Ultra-Bold"/>
                <a:ea typeface="Raleway Ultra-Bold"/>
                <a:cs typeface="Raleway Ultra-Bold"/>
                <a:sym typeface="Raleway Ultra-Bold"/>
              </a:rPr>
              <a:t>01</a:t>
            </a:r>
          </a:p>
        </p:txBody>
      </p:sp>
      <p:sp>
        <p:nvSpPr>
          <p:cNvPr id="37" name="TextBox 37"/>
          <p:cNvSpPr txBox="1"/>
          <p:nvPr/>
        </p:nvSpPr>
        <p:spPr>
          <a:xfrm>
            <a:off x="701730" y="5293857"/>
            <a:ext cx="5245125" cy="1734185"/>
          </a:xfrm>
          <a:prstGeom prst="rect">
            <a:avLst/>
          </a:prstGeom>
        </p:spPr>
        <p:txBody>
          <a:bodyPr lIns="0" tIns="0" rIns="0" bIns="0" rtlCol="0" anchor="t">
            <a:spAutoFit/>
          </a:bodyPr>
          <a:lstStyle/>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Livestream video trước cửa qua Blynk .</a:t>
            </a:r>
          </a:p>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Thông báo khi khách nhấn chuông, kích hoạt còi buzzer.</a:t>
            </a:r>
          </a:p>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Điều khiển servo mở cửa từ xa.</a:t>
            </a:r>
          </a:p>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Giám sát trạng thái cửa (mở/đóng)</a:t>
            </a:r>
          </a:p>
          <a:p>
            <a:pPr algn="l">
              <a:lnSpc>
                <a:spcPts val="2320"/>
              </a:lnSpc>
              <a:spcBef>
                <a:spcPct val="0"/>
              </a:spcBef>
            </a:pPr>
            <a:endParaRPr lang="en-US" sz="2000" b="1">
              <a:solidFill>
                <a:srgbClr val="FFFFFF"/>
              </a:solidFill>
              <a:latin typeface="Raleway Medium"/>
              <a:ea typeface="Raleway Medium"/>
              <a:cs typeface="Raleway Medium"/>
              <a:sym typeface="Raleway Medium"/>
            </a:endParaRPr>
          </a:p>
        </p:txBody>
      </p:sp>
      <p:sp>
        <p:nvSpPr>
          <p:cNvPr id="38" name="TextBox 38"/>
          <p:cNvSpPr txBox="1"/>
          <p:nvPr/>
        </p:nvSpPr>
        <p:spPr>
          <a:xfrm>
            <a:off x="1781463" y="4270676"/>
            <a:ext cx="3085660" cy="364617"/>
          </a:xfrm>
          <a:prstGeom prst="rect">
            <a:avLst/>
          </a:prstGeom>
        </p:spPr>
        <p:txBody>
          <a:bodyPr lIns="0" tIns="0" rIns="0" bIns="0" rtlCol="0" anchor="t">
            <a:spAutoFit/>
          </a:bodyPr>
          <a:lstStyle/>
          <a:p>
            <a:pPr algn="ctr">
              <a:lnSpc>
                <a:spcPts val="2783"/>
              </a:lnSpc>
              <a:spcBef>
                <a:spcPct val="0"/>
              </a:spcBef>
            </a:pPr>
            <a:r>
              <a:rPr lang="en-US" sz="2400" b="1">
                <a:solidFill>
                  <a:srgbClr val="FFFFFF"/>
                </a:solidFill>
                <a:latin typeface="Raleway Ultra-Bold"/>
                <a:ea typeface="Raleway Ultra-Bold"/>
                <a:cs typeface="Raleway Ultra-Bold"/>
                <a:sym typeface="Raleway Ultra-Bold"/>
              </a:rPr>
              <a:t>Giám sát ngoài trời</a:t>
            </a:r>
          </a:p>
        </p:txBody>
      </p:sp>
      <p:sp>
        <p:nvSpPr>
          <p:cNvPr id="39" name="TextBox 39"/>
          <p:cNvSpPr txBox="1"/>
          <p:nvPr/>
        </p:nvSpPr>
        <p:spPr>
          <a:xfrm>
            <a:off x="9318444" y="2860094"/>
            <a:ext cx="701843" cy="572892"/>
          </a:xfrm>
          <a:prstGeom prst="rect">
            <a:avLst/>
          </a:prstGeom>
        </p:spPr>
        <p:txBody>
          <a:bodyPr lIns="0" tIns="0" rIns="0" bIns="0" rtlCol="0" anchor="t">
            <a:spAutoFit/>
          </a:bodyPr>
          <a:lstStyle/>
          <a:p>
            <a:pPr algn="l">
              <a:lnSpc>
                <a:spcPts val="4503"/>
              </a:lnSpc>
              <a:spcBef>
                <a:spcPct val="0"/>
              </a:spcBef>
            </a:pPr>
            <a:r>
              <a:rPr lang="en-US" sz="3882" b="1">
                <a:solidFill>
                  <a:srgbClr val="1D386D"/>
                </a:solidFill>
                <a:latin typeface="Raleway Ultra-Bold"/>
                <a:ea typeface="Raleway Ultra-Bold"/>
                <a:cs typeface="Raleway Ultra-Bold"/>
                <a:sym typeface="Raleway Ultra-Bold"/>
              </a:rPr>
              <a:t>02</a:t>
            </a:r>
          </a:p>
        </p:txBody>
      </p:sp>
      <p:sp>
        <p:nvSpPr>
          <p:cNvPr id="40" name="TextBox 40"/>
          <p:cNvSpPr txBox="1"/>
          <p:nvPr/>
        </p:nvSpPr>
        <p:spPr>
          <a:xfrm>
            <a:off x="7516074" y="4998565"/>
            <a:ext cx="3741286" cy="2019935"/>
          </a:xfrm>
          <a:prstGeom prst="rect">
            <a:avLst/>
          </a:prstGeom>
        </p:spPr>
        <p:txBody>
          <a:bodyPr lIns="0" tIns="0" rIns="0" bIns="0" rtlCol="0" anchor="t">
            <a:spAutoFit/>
          </a:bodyPr>
          <a:lstStyle/>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Livestream video trong nhà (bật/tắt qua Blynk).</a:t>
            </a:r>
          </a:p>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Phát hiện chuyển động bằng PIR, chụp ảnh </a:t>
            </a:r>
          </a:p>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Lưu ảnh vào thẻ microSD, gửi cảnh báo qua Blynk.</a:t>
            </a:r>
          </a:p>
          <a:p>
            <a:pPr algn="l">
              <a:lnSpc>
                <a:spcPts val="2320"/>
              </a:lnSpc>
              <a:spcBef>
                <a:spcPct val="0"/>
              </a:spcBef>
            </a:pPr>
            <a:endParaRPr lang="en-US" sz="2000" b="1">
              <a:solidFill>
                <a:srgbClr val="FFFFFF"/>
              </a:solidFill>
              <a:latin typeface="Raleway Medium"/>
              <a:ea typeface="Raleway Medium"/>
              <a:cs typeface="Raleway Medium"/>
              <a:sym typeface="Raleway Medium"/>
            </a:endParaRPr>
          </a:p>
        </p:txBody>
      </p:sp>
      <p:sp>
        <p:nvSpPr>
          <p:cNvPr id="41" name="TextBox 41"/>
          <p:cNvSpPr txBox="1"/>
          <p:nvPr/>
        </p:nvSpPr>
        <p:spPr>
          <a:xfrm>
            <a:off x="7843886" y="4237483"/>
            <a:ext cx="3085660" cy="364617"/>
          </a:xfrm>
          <a:prstGeom prst="rect">
            <a:avLst/>
          </a:prstGeom>
        </p:spPr>
        <p:txBody>
          <a:bodyPr lIns="0" tIns="0" rIns="0" bIns="0" rtlCol="0" anchor="t">
            <a:spAutoFit/>
          </a:bodyPr>
          <a:lstStyle/>
          <a:p>
            <a:pPr algn="ctr">
              <a:lnSpc>
                <a:spcPts val="2783"/>
              </a:lnSpc>
              <a:spcBef>
                <a:spcPct val="0"/>
              </a:spcBef>
            </a:pPr>
            <a:r>
              <a:rPr lang="en-US" sz="2400" b="1">
                <a:solidFill>
                  <a:srgbClr val="FFFFFF"/>
                </a:solidFill>
                <a:latin typeface="Raleway Ultra-Bold"/>
                <a:ea typeface="Raleway Ultra-Bold"/>
                <a:cs typeface="Raleway Ultra-Bold"/>
                <a:sym typeface="Raleway Ultra-Bold"/>
              </a:rPr>
              <a:t>Giám sát trong nhà</a:t>
            </a:r>
          </a:p>
        </p:txBody>
      </p:sp>
      <p:sp>
        <p:nvSpPr>
          <p:cNvPr id="42" name="TextBox 42"/>
          <p:cNvSpPr txBox="1"/>
          <p:nvPr/>
        </p:nvSpPr>
        <p:spPr>
          <a:xfrm>
            <a:off x="14616909" y="2831740"/>
            <a:ext cx="701843" cy="572892"/>
          </a:xfrm>
          <a:prstGeom prst="rect">
            <a:avLst/>
          </a:prstGeom>
        </p:spPr>
        <p:txBody>
          <a:bodyPr lIns="0" tIns="0" rIns="0" bIns="0" rtlCol="0" anchor="t">
            <a:spAutoFit/>
          </a:bodyPr>
          <a:lstStyle/>
          <a:p>
            <a:pPr algn="l">
              <a:lnSpc>
                <a:spcPts val="4503"/>
              </a:lnSpc>
              <a:spcBef>
                <a:spcPct val="0"/>
              </a:spcBef>
            </a:pPr>
            <a:r>
              <a:rPr lang="en-US" sz="3882" b="1">
                <a:solidFill>
                  <a:srgbClr val="1D386D"/>
                </a:solidFill>
                <a:latin typeface="Raleway Ultra-Bold"/>
                <a:ea typeface="Raleway Ultra-Bold"/>
                <a:cs typeface="Raleway Ultra-Bold"/>
                <a:sym typeface="Raleway Ultra-Bold"/>
              </a:rPr>
              <a:t>03</a:t>
            </a:r>
          </a:p>
        </p:txBody>
      </p:sp>
      <p:sp>
        <p:nvSpPr>
          <p:cNvPr id="43" name="TextBox 43"/>
          <p:cNvSpPr txBox="1"/>
          <p:nvPr/>
        </p:nvSpPr>
        <p:spPr>
          <a:xfrm>
            <a:off x="13411415" y="5062584"/>
            <a:ext cx="3597557" cy="591185"/>
          </a:xfrm>
          <a:prstGeom prst="rect">
            <a:avLst/>
          </a:prstGeom>
        </p:spPr>
        <p:txBody>
          <a:bodyPr lIns="0" tIns="0" rIns="0" bIns="0" rtlCol="0" anchor="t">
            <a:spAutoFit/>
          </a:bodyPr>
          <a:lstStyle/>
          <a:p>
            <a:pPr marL="431801" lvl="1" indent="-215900" algn="l">
              <a:lnSpc>
                <a:spcPts val="2320"/>
              </a:lnSpc>
              <a:buFont typeface="Arial"/>
              <a:buChar char="•"/>
            </a:pPr>
            <a:r>
              <a:rPr lang="en-US" sz="2000" b="1">
                <a:solidFill>
                  <a:srgbClr val="FFFFFF"/>
                </a:solidFill>
                <a:latin typeface="Raleway Medium"/>
                <a:ea typeface="Raleway Medium"/>
                <a:cs typeface="Raleway Medium"/>
                <a:sym typeface="Raleway Medium"/>
              </a:rPr>
              <a:t>Bật/tắt chế độ giám sát, xem ảnh lưu trữ qua Blynk.</a:t>
            </a:r>
          </a:p>
        </p:txBody>
      </p:sp>
      <p:sp>
        <p:nvSpPr>
          <p:cNvPr id="44" name="TextBox 44"/>
          <p:cNvSpPr txBox="1"/>
          <p:nvPr/>
        </p:nvSpPr>
        <p:spPr>
          <a:xfrm>
            <a:off x="13775922" y="4088367"/>
            <a:ext cx="3085660" cy="364617"/>
          </a:xfrm>
          <a:prstGeom prst="rect">
            <a:avLst/>
          </a:prstGeom>
        </p:spPr>
        <p:txBody>
          <a:bodyPr lIns="0" tIns="0" rIns="0" bIns="0" rtlCol="0" anchor="t">
            <a:spAutoFit/>
          </a:bodyPr>
          <a:lstStyle/>
          <a:p>
            <a:pPr algn="ctr">
              <a:lnSpc>
                <a:spcPts val="2783"/>
              </a:lnSpc>
              <a:spcBef>
                <a:spcPct val="0"/>
              </a:spcBef>
            </a:pPr>
            <a:r>
              <a:rPr lang="en-US" sz="2400" b="1">
                <a:solidFill>
                  <a:srgbClr val="FFFFFF"/>
                </a:solidFill>
                <a:latin typeface="Raleway Bold"/>
                <a:ea typeface="Raleway Bold"/>
                <a:cs typeface="Raleway Bold"/>
                <a:sym typeface="Raleway Bold"/>
              </a:rPr>
              <a:t>Điều khiển từ xa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576956" y="1658976"/>
            <a:ext cx="933102" cy="93310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545013" y="225189"/>
            <a:ext cx="5909020" cy="1343050"/>
            <a:chOff x="0" y="0"/>
            <a:chExt cx="2667835" cy="606367"/>
          </a:xfrm>
        </p:grpSpPr>
        <p:sp>
          <p:nvSpPr>
            <p:cNvPr id="8" name="Freeform 8"/>
            <p:cNvSpPr/>
            <p:nvPr/>
          </p:nvSpPr>
          <p:spPr>
            <a:xfrm>
              <a:off x="0" y="0"/>
              <a:ext cx="2667835" cy="606367"/>
            </a:xfrm>
            <a:custGeom>
              <a:avLst/>
              <a:gdLst/>
              <a:ahLst/>
              <a:cxnLst/>
              <a:rect l="l" t="t" r="r" b="b"/>
              <a:pathLst>
                <a:path w="2667835" h="606367">
                  <a:moveTo>
                    <a:pt x="0" y="0"/>
                  </a:moveTo>
                  <a:lnTo>
                    <a:pt x="2667835" y="0"/>
                  </a:lnTo>
                  <a:lnTo>
                    <a:pt x="2667835" y="606367"/>
                  </a:lnTo>
                  <a:lnTo>
                    <a:pt x="0" y="606367"/>
                  </a:lnTo>
                  <a:close/>
                </a:path>
              </a:pathLst>
            </a:custGeom>
            <a:solidFill>
              <a:srgbClr val="00BBDE">
                <a:alpha val="37647"/>
              </a:srgbClr>
            </a:solidFill>
            <a:ln cap="sq">
              <a:noFill/>
              <a:prstDash val="solid"/>
              <a:miter/>
            </a:ln>
          </p:spPr>
        </p:sp>
        <p:sp>
          <p:nvSpPr>
            <p:cNvPr id="9" name="TextBox 9"/>
            <p:cNvSpPr txBox="1"/>
            <p:nvPr/>
          </p:nvSpPr>
          <p:spPr>
            <a:xfrm>
              <a:off x="0" y="-19050"/>
              <a:ext cx="2667835" cy="625417"/>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0" name="Group 10"/>
          <p:cNvGrpSpPr/>
          <p:nvPr/>
        </p:nvGrpSpPr>
        <p:grpSpPr>
          <a:xfrm>
            <a:off x="15248259" y="725874"/>
            <a:ext cx="933102" cy="9331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rot="-7936558">
            <a:off x="16885151" y="2875415"/>
            <a:ext cx="588837" cy="5888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6" name="Freeform 16"/>
          <p:cNvSpPr/>
          <p:nvPr/>
        </p:nvSpPr>
        <p:spPr>
          <a:xfrm>
            <a:off x="3043507" y="1434889"/>
            <a:ext cx="12373217" cy="8522053"/>
          </a:xfrm>
          <a:custGeom>
            <a:avLst/>
            <a:gdLst/>
            <a:ahLst/>
            <a:cxnLst/>
            <a:rect l="l" t="t" r="r" b="b"/>
            <a:pathLst>
              <a:path w="12373217" h="8522053">
                <a:moveTo>
                  <a:pt x="0" y="0"/>
                </a:moveTo>
                <a:lnTo>
                  <a:pt x="12373217" y="0"/>
                </a:lnTo>
                <a:lnTo>
                  <a:pt x="12373217" y="8522054"/>
                </a:lnTo>
                <a:lnTo>
                  <a:pt x="0" y="8522054"/>
                </a:lnTo>
                <a:lnTo>
                  <a:pt x="0" y="0"/>
                </a:lnTo>
                <a:close/>
              </a:path>
            </a:pathLst>
          </a:custGeom>
          <a:blipFill>
            <a:blip r:embed="rId5"/>
            <a:stretch>
              <a:fillRect/>
            </a:stretch>
          </a:blipFill>
        </p:spPr>
      </p:sp>
      <p:sp>
        <p:nvSpPr>
          <p:cNvPr id="17" name="TextBox 17"/>
          <p:cNvSpPr txBox="1"/>
          <p:nvPr/>
        </p:nvSpPr>
        <p:spPr>
          <a:xfrm>
            <a:off x="791469" y="565034"/>
            <a:ext cx="6842524" cy="1560493"/>
          </a:xfrm>
          <a:prstGeom prst="rect">
            <a:avLst/>
          </a:prstGeom>
        </p:spPr>
        <p:txBody>
          <a:bodyPr lIns="0" tIns="0" rIns="0" bIns="0" rtlCol="0" anchor="t">
            <a:spAutoFit/>
          </a:bodyPr>
          <a:lstStyle/>
          <a:p>
            <a:pPr algn="just">
              <a:lnSpc>
                <a:spcPts val="5472"/>
              </a:lnSpc>
            </a:pPr>
            <a:r>
              <a:rPr lang="en-US" sz="4717" b="1">
                <a:solidFill>
                  <a:srgbClr val="FFFFFF"/>
                </a:solidFill>
                <a:latin typeface="Noto Sans Bold"/>
                <a:ea typeface="Noto Sans Bold"/>
                <a:cs typeface="Noto Sans Bold"/>
                <a:sym typeface="Noto Sans Bold"/>
              </a:rPr>
              <a:t>SƠ ĐỒ NGUYÊN LÝ</a:t>
            </a:r>
          </a:p>
          <a:p>
            <a:pPr algn="just">
              <a:lnSpc>
                <a:spcPts val="6844"/>
              </a:lnSpc>
              <a:spcBef>
                <a:spcPct val="0"/>
              </a:spcBef>
            </a:pPr>
            <a:endParaRPr lang="en-US" sz="4717" b="1">
              <a:solidFill>
                <a:srgbClr val="FFFFFF"/>
              </a:solidFill>
              <a:latin typeface="Noto Sans Bold"/>
              <a:ea typeface="Noto Sans Bold"/>
              <a:cs typeface="Noto Sans Bold"/>
              <a:sym typeface="Noto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576956" y="1658976"/>
            <a:ext cx="933102" cy="93310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545013" y="225189"/>
            <a:ext cx="9202645" cy="1343050"/>
            <a:chOff x="0" y="0"/>
            <a:chExt cx="4154858" cy="606367"/>
          </a:xfrm>
        </p:grpSpPr>
        <p:sp>
          <p:nvSpPr>
            <p:cNvPr id="8" name="Freeform 8"/>
            <p:cNvSpPr/>
            <p:nvPr/>
          </p:nvSpPr>
          <p:spPr>
            <a:xfrm>
              <a:off x="0" y="0"/>
              <a:ext cx="4154858" cy="606367"/>
            </a:xfrm>
            <a:custGeom>
              <a:avLst/>
              <a:gdLst/>
              <a:ahLst/>
              <a:cxnLst/>
              <a:rect l="l" t="t" r="r" b="b"/>
              <a:pathLst>
                <a:path w="4154858" h="606367">
                  <a:moveTo>
                    <a:pt x="0" y="0"/>
                  </a:moveTo>
                  <a:lnTo>
                    <a:pt x="4154858" y="0"/>
                  </a:lnTo>
                  <a:lnTo>
                    <a:pt x="4154858" y="606367"/>
                  </a:lnTo>
                  <a:lnTo>
                    <a:pt x="0" y="606367"/>
                  </a:lnTo>
                  <a:close/>
                </a:path>
              </a:pathLst>
            </a:custGeom>
            <a:solidFill>
              <a:srgbClr val="00BBDE">
                <a:alpha val="37647"/>
              </a:srgbClr>
            </a:solidFill>
            <a:ln cap="sq">
              <a:noFill/>
              <a:prstDash val="solid"/>
              <a:miter/>
            </a:ln>
          </p:spPr>
        </p:sp>
        <p:sp>
          <p:nvSpPr>
            <p:cNvPr id="9" name="TextBox 9"/>
            <p:cNvSpPr txBox="1"/>
            <p:nvPr/>
          </p:nvSpPr>
          <p:spPr>
            <a:xfrm>
              <a:off x="0" y="-19050"/>
              <a:ext cx="4154858" cy="625417"/>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0" name="Group 10"/>
          <p:cNvGrpSpPr/>
          <p:nvPr/>
        </p:nvGrpSpPr>
        <p:grpSpPr>
          <a:xfrm>
            <a:off x="15248259" y="725874"/>
            <a:ext cx="933102" cy="9331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rot="-7936558">
            <a:off x="16885151" y="2875415"/>
            <a:ext cx="588837" cy="5888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6" name="Freeform 16"/>
          <p:cNvSpPr/>
          <p:nvPr/>
        </p:nvSpPr>
        <p:spPr>
          <a:xfrm>
            <a:off x="3557683" y="1449863"/>
            <a:ext cx="10740456" cy="8605790"/>
          </a:xfrm>
          <a:custGeom>
            <a:avLst/>
            <a:gdLst/>
            <a:ahLst/>
            <a:cxnLst/>
            <a:rect l="l" t="t" r="r" b="b"/>
            <a:pathLst>
              <a:path w="10740456" h="8605790">
                <a:moveTo>
                  <a:pt x="0" y="0"/>
                </a:moveTo>
                <a:lnTo>
                  <a:pt x="10740456" y="0"/>
                </a:lnTo>
                <a:lnTo>
                  <a:pt x="10740456" y="8605790"/>
                </a:lnTo>
                <a:lnTo>
                  <a:pt x="0" y="8605790"/>
                </a:lnTo>
                <a:lnTo>
                  <a:pt x="0" y="0"/>
                </a:lnTo>
                <a:close/>
              </a:path>
            </a:pathLst>
          </a:custGeom>
          <a:blipFill>
            <a:blip r:embed="rId5"/>
            <a:stretch>
              <a:fillRect/>
            </a:stretch>
          </a:blipFill>
        </p:spPr>
      </p:sp>
      <p:sp>
        <p:nvSpPr>
          <p:cNvPr id="17" name="TextBox 17"/>
          <p:cNvSpPr txBox="1"/>
          <p:nvPr/>
        </p:nvSpPr>
        <p:spPr>
          <a:xfrm>
            <a:off x="545013" y="476916"/>
            <a:ext cx="9202645" cy="868172"/>
          </a:xfrm>
          <a:prstGeom prst="rect">
            <a:avLst/>
          </a:prstGeom>
        </p:spPr>
        <p:txBody>
          <a:bodyPr lIns="0" tIns="0" rIns="0" bIns="0" rtlCol="0" anchor="t">
            <a:spAutoFit/>
          </a:bodyPr>
          <a:lstStyle/>
          <a:p>
            <a:pPr algn="just">
              <a:lnSpc>
                <a:spcPts val="6844"/>
              </a:lnSpc>
              <a:spcBef>
                <a:spcPct val="0"/>
              </a:spcBef>
            </a:pPr>
            <a:r>
              <a:rPr lang="en-US" sz="5900" b="1">
                <a:solidFill>
                  <a:srgbClr val="FFFFFF"/>
                </a:solidFill>
                <a:latin typeface="Noto Sans Bold"/>
                <a:ea typeface="Noto Sans Bold"/>
                <a:cs typeface="Noto Sans Bold"/>
                <a:sym typeface="Noto Sans Bold"/>
              </a:rPr>
              <a:t>SƠ ĐỒ KHỐI ỨNG DỤNG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7616848" y="-4407779"/>
            <a:ext cx="15233696" cy="16235139"/>
          </a:xfrm>
          <a:custGeom>
            <a:avLst/>
            <a:gdLst/>
            <a:ahLst/>
            <a:cxnLst/>
            <a:rect l="l" t="t" r="r" b="b"/>
            <a:pathLst>
              <a:path w="15233696" h="16235139">
                <a:moveTo>
                  <a:pt x="15233696" y="0"/>
                </a:moveTo>
                <a:lnTo>
                  <a:pt x="0" y="0"/>
                </a:lnTo>
                <a:lnTo>
                  <a:pt x="0" y="16235139"/>
                </a:lnTo>
                <a:lnTo>
                  <a:pt x="15233696" y="16235139"/>
                </a:lnTo>
                <a:lnTo>
                  <a:pt x="15233696" y="0"/>
                </a:lnTo>
                <a:close/>
              </a:path>
            </a:pathLst>
          </a:custGeom>
          <a:blipFill>
            <a:blip r:embed="rId2">
              <a:alphaModFix amt="20999"/>
            </a:blip>
            <a:stretch>
              <a:fillRect l="-6573"/>
            </a:stretch>
          </a:blipFill>
        </p:spPr>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80666" y="211461"/>
            <a:ext cx="6543849" cy="1370506"/>
            <a:chOff x="0" y="0"/>
            <a:chExt cx="2954451" cy="618763"/>
          </a:xfrm>
        </p:grpSpPr>
        <p:sp>
          <p:nvSpPr>
            <p:cNvPr id="5" name="Freeform 5"/>
            <p:cNvSpPr/>
            <p:nvPr/>
          </p:nvSpPr>
          <p:spPr>
            <a:xfrm>
              <a:off x="0" y="0"/>
              <a:ext cx="2954451" cy="618763"/>
            </a:xfrm>
            <a:custGeom>
              <a:avLst/>
              <a:gdLst/>
              <a:ahLst/>
              <a:cxnLst/>
              <a:rect l="l" t="t" r="r" b="b"/>
              <a:pathLst>
                <a:path w="2954451" h="618763">
                  <a:moveTo>
                    <a:pt x="0" y="0"/>
                  </a:moveTo>
                  <a:lnTo>
                    <a:pt x="2954451" y="0"/>
                  </a:lnTo>
                  <a:lnTo>
                    <a:pt x="2954451" y="618763"/>
                  </a:lnTo>
                  <a:lnTo>
                    <a:pt x="0" y="618763"/>
                  </a:lnTo>
                  <a:close/>
                </a:path>
              </a:pathLst>
            </a:custGeom>
            <a:solidFill>
              <a:srgbClr val="00BBDE">
                <a:alpha val="37647"/>
              </a:srgbClr>
            </a:solidFill>
            <a:ln cap="sq">
              <a:noFill/>
              <a:prstDash val="solid"/>
              <a:miter/>
            </a:ln>
          </p:spPr>
        </p:sp>
        <p:sp>
          <p:nvSpPr>
            <p:cNvPr id="6" name="TextBox 6"/>
            <p:cNvSpPr txBox="1"/>
            <p:nvPr/>
          </p:nvSpPr>
          <p:spPr>
            <a:xfrm>
              <a:off x="0" y="-19050"/>
              <a:ext cx="2954451" cy="637813"/>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7" name="Group 7"/>
          <p:cNvGrpSpPr/>
          <p:nvPr/>
        </p:nvGrpSpPr>
        <p:grpSpPr>
          <a:xfrm>
            <a:off x="8089574" y="915258"/>
            <a:ext cx="5752890" cy="1396115"/>
            <a:chOff x="0" y="0"/>
            <a:chExt cx="2597345" cy="630325"/>
          </a:xfrm>
        </p:grpSpPr>
        <p:sp>
          <p:nvSpPr>
            <p:cNvPr id="8" name="Freeform 8"/>
            <p:cNvSpPr/>
            <p:nvPr/>
          </p:nvSpPr>
          <p:spPr>
            <a:xfrm>
              <a:off x="0" y="0"/>
              <a:ext cx="2597345" cy="630325"/>
            </a:xfrm>
            <a:custGeom>
              <a:avLst/>
              <a:gdLst/>
              <a:ahLst/>
              <a:cxnLst/>
              <a:rect l="l" t="t" r="r" b="b"/>
              <a:pathLst>
                <a:path w="2597345" h="630325">
                  <a:moveTo>
                    <a:pt x="0" y="0"/>
                  </a:moveTo>
                  <a:lnTo>
                    <a:pt x="2597345" y="0"/>
                  </a:lnTo>
                  <a:lnTo>
                    <a:pt x="2597345" y="630325"/>
                  </a:lnTo>
                  <a:lnTo>
                    <a:pt x="0" y="630325"/>
                  </a:lnTo>
                  <a:close/>
                </a:path>
              </a:pathLst>
            </a:custGeom>
            <a:solidFill>
              <a:srgbClr val="00BBDE">
                <a:alpha val="37647"/>
              </a:srgbClr>
            </a:solidFill>
            <a:ln cap="sq">
              <a:noFill/>
              <a:prstDash val="solid"/>
              <a:miter/>
            </a:ln>
          </p:spPr>
        </p:sp>
        <p:sp>
          <p:nvSpPr>
            <p:cNvPr id="9" name="TextBox 9"/>
            <p:cNvSpPr txBox="1"/>
            <p:nvPr/>
          </p:nvSpPr>
          <p:spPr>
            <a:xfrm>
              <a:off x="0" y="-19050"/>
              <a:ext cx="2597345" cy="649375"/>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0" name="Group 10"/>
          <p:cNvGrpSpPr/>
          <p:nvPr/>
        </p:nvGrpSpPr>
        <p:grpSpPr>
          <a:xfrm>
            <a:off x="1028700" y="2681343"/>
            <a:ext cx="5968698" cy="5813101"/>
            <a:chOff x="0" y="0"/>
            <a:chExt cx="1989451" cy="1937589"/>
          </a:xfrm>
        </p:grpSpPr>
        <p:sp>
          <p:nvSpPr>
            <p:cNvPr id="11" name="Freeform 11"/>
            <p:cNvSpPr/>
            <p:nvPr/>
          </p:nvSpPr>
          <p:spPr>
            <a:xfrm>
              <a:off x="0" y="0"/>
              <a:ext cx="1989451" cy="1937589"/>
            </a:xfrm>
            <a:custGeom>
              <a:avLst/>
              <a:gdLst/>
              <a:ahLst/>
              <a:cxnLst/>
              <a:rect l="l" t="t" r="r" b="b"/>
              <a:pathLst>
                <a:path w="1989451" h="1937589">
                  <a:moveTo>
                    <a:pt x="0" y="0"/>
                  </a:moveTo>
                  <a:lnTo>
                    <a:pt x="1989451" y="0"/>
                  </a:lnTo>
                  <a:lnTo>
                    <a:pt x="1989451" y="1937589"/>
                  </a:lnTo>
                  <a:lnTo>
                    <a:pt x="0" y="1937589"/>
                  </a:lnTo>
                  <a:close/>
                </a:path>
              </a:pathLst>
            </a:custGeom>
            <a:solidFill>
              <a:srgbClr val="00BBDE">
                <a:alpha val="37647"/>
              </a:srgbClr>
            </a:solidFill>
            <a:ln cap="sq">
              <a:noFill/>
              <a:prstDash val="solid"/>
              <a:miter/>
            </a:ln>
          </p:spPr>
        </p:sp>
        <p:sp>
          <p:nvSpPr>
            <p:cNvPr id="12" name="TextBox 12"/>
            <p:cNvSpPr txBox="1"/>
            <p:nvPr/>
          </p:nvSpPr>
          <p:spPr>
            <a:xfrm>
              <a:off x="0" y="-19050"/>
              <a:ext cx="1989451" cy="1956639"/>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3" name="Group 13"/>
          <p:cNvGrpSpPr/>
          <p:nvPr/>
        </p:nvGrpSpPr>
        <p:grpSpPr>
          <a:xfrm>
            <a:off x="8222954" y="2681343"/>
            <a:ext cx="5907591" cy="6392744"/>
            <a:chOff x="0" y="0"/>
            <a:chExt cx="1969084" cy="2130792"/>
          </a:xfrm>
        </p:grpSpPr>
        <p:sp>
          <p:nvSpPr>
            <p:cNvPr id="14" name="Freeform 14"/>
            <p:cNvSpPr/>
            <p:nvPr/>
          </p:nvSpPr>
          <p:spPr>
            <a:xfrm>
              <a:off x="0" y="0"/>
              <a:ext cx="1969084" cy="2130792"/>
            </a:xfrm>
            <a:custGeom>
              <a:avLst/>
              <a:gdLst/>
              <a:ahLst/>
              <a:cxnLst/>
              <a:rect l="l" t="t" r="r" b="b"/>
              <a:pathLst>
                <a:path w="1969084" h="2130792">
                  <a:moveTo>
                    <a:pt x="35384" y="0"/>
                  </a:moveTo>
                  <a:lnTo>
                    <a:pt x="1933700" y="0"/>
                  </a:lnTo>
                  <a:cubicBezTo>
                    <a:pt x="1953242" y="0"/>
                    <a:pt x="1969084" y="15842"/>
                    <a:pt x="1969084" y="35384"/>
                  </a:cubicBezTo>
                  <a:lnTo>
                    <a:pt x="1969084" y="2095408"/>
                  </a:lnTo>
                  <a:cubicBezTo>
                    <a:pt x="1969084" y="2104793"/>
                    <a:pt x="1965356" y="2113793"/>
                    <a:pt x="1958720" y="2120429"/>
                  </a:cubicBezTo>
                  <a:cubicBezTo>
                    <a:pt x="1952084" y="2127064"/>
                    <a:pt x="1943084" y="2130792"/>
                    <a:pt x="1933700" y="2130792"/>
                  </a:cubicBezTo>
                  <a:lnTo>
                    <a:pt x="35384" y="2130792"/>
                  </a:lnTo>
                  <a:cubicBezTo>
                    <a:pt x="15842" y="2130792"/>
                    <a:pt x="0" y="2114950"/>
                    <a:pt x="0" y="2095408"/>
                  </a:cubicBezTo>
                  <a:lnTo>
                    <a:pt x="0" y="35384"/>
                  </a:lnTo>
                  <a:cubicBezTo>
                    <a:pt x="0" y="25999"/>
                    <a:pt x="3728" y="16999"/>
                    <a:pt x="10364" y="10364"/>
                  </a:cubicBezTo>
                  <a:cubicBezTo>
                    <a:pt x="16999" y="3728"/>
                    <a:pt x="25999" y="0"/>
                    <a:pt x="35384" y="0"/>
                  </a:cubicBezTo>
                  <a:close/>
                </a:path>
              </a:pathLst>
            </a:custGeom>
            <a:solidFill>
              <a:srgbClr val="00BBDE">
                <a:alpha val="37647"/>
              </a:srgbClr>
            </a:solidFill>
            <a:ln cap="rnd">
              <a:noFill/>
              <a:prstDash val="solid"/>
              <a:round/>
            </a:ln>
          </p:spPr>
        </p:sp>
        <p:sp>
          <p:nvSpPr>
            <p:cNvPr id="15" name="TextBox 15"/>
            <p:cNvSpPr txBox="1"/>
            <p:nvPr/>
          </p:nvSpPr>
          <p:spPr>
            <a:xfrm>
              <a:off x="0" y="-19050"/>
              <a:ext cx="1969084" cy="2149842"/>
            </a:xfrm>
            <a:prstGeom prst="rect">
              <a:avLst/>
            </a:prstGeom>
          </p:spPr>
          <p:txBody>
            <a:bodyPr lIns="50800" tIns="50800" rIns="50800" bIns="50800" rtlCol="0" anchor="ctr"/>
            <a:lstStyle/>
            <a:p>
              <a:pPr marL="0" lvl="0" indent="0" algn="ctr">
                <a:lnSpc>
                  <a:spcPts val="2783"/>
                </a:lnSpc>
                <a:spcBef>
                  <a:spcPct val="0"/>
                </a:spcBef>
              </a:pPr>
              <a:endParaRPr/>
            </a:p>
          </p:txBody>
        </p:sp>
      </p:grpSp>
      <p:sp>
        <p:nvSpPr>
          <p:cNvPr id="16" name="TextBox 16"/>
          <p:cNvSpPr txBox="1"/>
          <p:nvPr/>
        </p:nvSpPr>
        <p:spPr>
          <a:xfrm>
            <a:off x="1575877" y="3401087"/>
            <a:ext cx="6040971" cy="4780766"/>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ESP32-CAM</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ESP8266</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Cảm biến PIR </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Cảm biến từ cửa</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Servo 9G</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Còi buzzer</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Thẻ microSD</a:t>
            </a:r>
          </a:p>
          <a:p>
            <a:pPr algn="l">
              <a:lnSpc>
                <a:spcPts val="4759"/>
              </a:lnSpc>
            </a:pPr>
            <a:endParaRPr lang="en-US" sz="3399">
              <a:solidFill>
                <a:srgbClr val="FFFFFF"/>
              </a:solidFill>
              <a:latin typeface="Canva Sans"/>
              <a:ea typeface="Canva Sans"/>
              <a:cs typeface="Canva Sans"/>
              <a:sym typeface="Canva Sans"/>
            </a:endParaRPr>
          </a:p>
        </p:txBody>
      </p:sp>
      <p:sp>
        <p:nvSpPr>
          <p:cNvPr id="17" name="TextBox 17"/>
          <p:cNvSpPr txBox="1"/>
          <p:nvPr/>
        </p:nvSpPr>
        <p:spPr>
          <a:xfrm>
            <a:off x="8089574" y="3093021"/>
            <a:ext cx="6040971" cy="59810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Arduino IDE: Lập trình C/C++ cho ESP32/ESP8266.</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Blynk IoT: Livestream, thông báo, điều khiển qua TCP/IP.</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Thư viện: ESP32, ESP32_Camera, Blynk, SD, Servo, ESP8266WiFi.</a:t>
            </a:r>
          </a:p>
          <a:p>
            <a:pPr algn="l">
              <a:lnSpc>
                <a:spcPts val="4759"/>
              </a:lnSpc>
            </a:pPr>
            <a:endParaRPr lang="en-US" sz="3399">
              <a:solidFill>
                <a:srgbClr val="FFFFFF"/>
              </a:solidFill>
              <a:latin typeface="Canva Sans"/>
              <a:ea typeface="Canva Sans"/>
              <a:cs typeface="Canva Sans"/>
              <a:sym typeface="Canva Sans"/>
            </a:endParaRPr>
          </a:p>
        </p:txBody>
      </p:sp>
      <p:grpSp>
        <p:nvGrpSpPr>
          <p:cNvPr id="18" name="Group 18"/>
          <p:cNvGrpSpPr/>
          <p:nvPr/>
        </p:nvGrpSpPr>
        <p:grpSpPr>
          <a:xfrm>
            <a:off x="6107748" y="1798032"/>
            <a:ext cx="1779298" cy="2070456"/>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8611" r="-8611"/>
              </a:stretch>
            </a:blipFill>
            <a:ln w="28575" cap="sq">
              <a:gradFill>
                <a:gsLst>
                  <a:gs pos="0">
                    <a:srgbClr val="9FCDFF">
                      <a:alpha val="100000"/>
                    </a:srgbClr>
                  </a:gs>
                  <a:gs pos="100000">
                    <a:srgbClr val="6F6296">
                      <a:alpha val="0"/>
                    </a:srgbClr>
                  </a:gs>
                </a:gsLst>
                <a:lin ang="0"/>
              </a:gradFill>
              <a:prstDash val="solid"/>
              <a:miter/>
            </a:ln>
          </p:spPr>
        </p:sp>
      </p:grpSp>
      <p:grpSp>
        <p:nvGrpSpPr>
          <p:cNvPr id="20" name="Group 20"/>
          <p:cNvGrpSpPr/>
          <p:nvPr/>
        </p:nvGrpSpPr>
        <p:grpSpPr>
          <a:xfrm>
            <a:off x="4982915" y="6729961"/>
            <a:ext cx="2014483" cy="2344125"/>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26975" r="-26975"/>
              </a:stretch>
            </a:blipFill>
            <a:ln w="28575" cap="sq">
              <a:gradFill>
                <a:gsLst>
                  <a:gs pos="0">
                    <a:srgbClr val="9FCDFF">
                      <a:alpha val="100000"/>
                    </a:srgbClr>
                  </a:gs>
                  <a:gs pos="100000">
                    <a:srgbClr val="6F6296">
                      <a:alpha val="0"/>
                    </a:srgbClr>
                  </a:gs>
                </a:gsLst>
                <a:lin ang="0"/>
              </a:gradFill>
              <a:prstDash val="solid"/>
              <a:miter/>
            </a:ln>
          </p:spPr>
        </p:sp>
      </p:grpSp>
      <p:grpSp>
        <p:nvGrpSpPr>
          <p:cNvPr id="22" name="Group 22"/>
          <p:cNvGrpSpPr/>
          <p:nvPr/>
        </p:nvGrpSpPr>
        <p:grpSpPr>
          <a:xfrm>
            <a:off x="-126675" y="1977459"/>
            <a:ext cx="2014483" cy="2344125"/>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t="-11000" b="-3583"/>
              </a:stretch>
            </a:blipFill>
            <a:ln w="28575" cap="sq">
              <a:gradFill>
                <a:gsLst>
                  <a:gs pos="0">
                    <a:srgbClr val="9FCDFF">
                      <a:alpha val="100000"/>
                    </a:srgbClr>
                  </a:gs>
                  <a:gs pos="100000">
                    <a:srgbClr val="6F6296">
                      <a:alpha val="0"/>
                    </a:srgbClr>
                  </a:gs>
                </a:gsLst>
                <a:lin ang="0"/>
              </a:gradFill>
              <a:prstDash val="solid"/>
              <a:miter/>
            </a:ln>
          </p:spPr>
        </p:sp>
      </p:grpSp>
      <p:grpSp>
        <p:nvGrpSpPr>
          <p:cNvPr id="24" name="Group 24"/>
          <p:cNvGrpSpPr/>
          <p:nvPr/>
        </p:nvGrpSpPr>
        <p:grpSpPr>
          <a:xfrm>
            <a:off x="13842463" y="2537728"/>
            <a:ext cx="2014483" cy="2344125"/>
            <a:chOff x="0" y="0"/>
            <a:chExt cx="698500" cy="812800"/>
          </a:xfrm>
        </p:grpSpPr>
        <p:sp>
          <p:nvSpPr>
            <p:cNvPr id="25" name="Freeform 2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8"/>
              <a:stretch>
                <a:fillRect l="-8181" r="-8181"/>
              </a:stretch>
            </a:blipFill>
            <a:ln w="28575" cap="sq">
              <a:gradFill>
                <a:gsLst>
                  <a:gs pos="0">
                    <a:srgbClr val="9FCDFF">
                      <a:alpha val="100000"/>
                    </a:srgbClr>
                  </a:gs>
                  <a:gs pos="100000">
                    <a:srgbClr val="6F6296">
                      <a:alpha val="0"/>
                    </a:srgbClr>
                  </a:gs>
                </a:gsLst>
                <a:lin ang="0"/>
              </a:gradFill>
              <a:prstDash val="solid"/>
              <a:miter/>
            </a:ln>
          </p:spPr>
        </p:sp>
      </p:grpSp>
      <p:grpSp>
        <p:nvGrpSpPr>
          <p:cNvPr id="26" name="Group 26"/>
          <p:cNvGrpSpPr/>
          <p:nvPr/>
        </p:nvGrpSpPr>
        <p:grpSpPr>
          <a:xfrm>
            <a:off x="13406225" y="5587893"/>
            <a:ext cx="2014483" cy="2344125"/>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9"/>
              <a:stretch>
                <a:fillRect l="-8181" r="-8181"/>
              </a:stretch>
            </a:blipFill>
            <a:ln w="28575" cap="sq">
              <a:gradFill>
                <a:gsLst>
                  <a:gs pos="0">
                    <a:srgbClr val="9FCDFF">
                      <a:alpha val="100000"/>
                    </a:srgbClr>
                  </a:gs>
                  <a:gs pos="100000">
                    <a:srgbClr val="6F6296">
                      <a:alpha val="0"/>
                    </a:srgbClr>
                  </a:gs>
                </a:gsLst>
                <a:lin ang="0"/>
              </a:gradFill>
              <a:prstDash val="solid"/>
              <a:miter/>
            </a:ln>
          </p:spPr>
        </p:sp>
      </p:grpSp>
      <p:sp>
        <p:nvSpPr>
          <p:cNvPr id="28" name="TextBox 28"/>
          <p:cNvSpPr txBox="1"/>
          <p:nvPr/>
        </p:nvSpPr>
        <p:spPr>
          <a:xfrm>
            <a:off x="780052" y="367949"/>
            <a:ext cx="6650745" cy="1113668"/>
          </a:xfrm>
          <a:prstGeom prst="rect">
            <a:avLst/>
          </a:prstGeom>
        </p:spPr>
        <p:txBody>
          <a:bodyPr lIns="0" tIns="0" rIns="0" bIns="0" rtlCol="0" anchor="t">
            <a:spAutoFit/>
          </a:bodyPr>
          <a:lstStyle/>
          <a:p>
            <a:pPr algn="just">
              <a:lnSpc>
                <a:spcPts val="8655"/>
              </a:lnSpc>
              <a:spcBef>
                <a:spcPct val="0"/>
              </a:spcBef>
            </a:pPr>
            <a:r>
              <a:rPr lang="en-US" sz="7461" b="1">
                <a:solidFill>
                  <a:srgbClr val="FFFFFF"/>
                </a:solidFill>
                <a:latin typeface="Noto Sans Bold"/>
                <a:ea typeface="Noto Sans Bold"/>
                <a:cs typeface="Noto Sans Bold"/>
                <a:sym typeface="Noto Sans Bold"/>
              </a:rPr>
              <a:t>PHẦN CỨNG</a:t>
            </a:r>
          </a:p>
        </p:txBody>
      </p:sp>
      <p:sp>
        <p:nvSpPr>
          <p:cNvPr id="29" name="TextBox 29"/>
          <p:cNvSpPr txBox="1"/>
          <p:nvPr/>
        </p:nvSpPr>
        <p:spPr>
          <a:xfrm>
            <a:off x="8089574" y="1057275"/>
            <a:ext cx="5528558" cy="1134288"/>
          </a:xfrm>
          <a:prstGeom prst="rect">
            <a:avLst/>
          </a:prstGeom>
        </p:spPr>
        <p:txBody>
          <a:bodyPr lIns="0" tIns="0" rIns="0" bIns="0" rtlCol="0" anchor="t">
            <a:spAutoFit/>
          </a:bodyPr>
          <a:lstStyle/>
          <a:p>
            <a:pPr algn="just">
              <a:lnSpc>
                <a:spcPts val="8885"/>
              </a:lnSpc>
              <a:spcBef>
                <a:spcPct val="0"/>
              </a:spcBef>
            </a:pPr>
            <a:r>
              <a:rPr lang="en-US" sz="7659" b="1">
                <a:solidFill>
                  <a:srgbClr val="FFFFFF"/>
                </a:solidFill>
                <a:latin typeface="Noto Sans Bold"/>
                <a:ea typeface="Noto Sans Bold"/>
                <a:cs typeface="Noto Sans Bold"/>
                <a:sym typeface="Noto Sans Bold"/>
              </a:rPr>
              <a:t>PHẦN MỀM</a:t>
            </a:r>
          </a:p>
        </p:txBody>
      </p:sp>
      <p:sp>
        <p:nvSpPr>
          <p:cNvPr id="30" name="TextBox 30"/>
          <p:cNvSpPr txBox="1"/>
          <p:nvPr/>
        </p:nvSpPr>
        <p:spPr>
          <a:xfrm>
            <a:off x="7430798" y="811964"/>
            <a:ext cx="7989910" cy="765385"/>
          </a:xfrm>
          <a:prstGeom prst="rect">
            <a:avLst/>
          </a:prstGeom>
        </p:spPr>
        <p:txBody>
          <a:bodyPr lIns="0" tIns="0" rIns="0" bIns="0" rtlCol="0" anchor="t">
            <a:spAutoFit/>
          </a:bodyPr>
          <a:lstStyle/>
          <a:p>
            <a:pPr algn="just">
              <a:lnSpc>
                <a:spcPts val="5921"/>
              </a:lnSpc>
              <a:spcBef>
                <a:spcPct val="0"/>
              </a:spcBef>
            </a:pPr>
            <a:r>
              <a:rPr lang="en-US" sz="5104" b="1">
                <a:solidFill>
                  <a:srgbClr val="FFFFFF"/>
                </a:solidFill>
                <a:latin typeface="Noto Sans Bold"/>
                <a:ea typeface="Noto Sans Bold"/>
                <a:cs typeface="Noto Sans Bold"/>
                <a:sym typeface="Noto Sans Bold"/>
              </a:rPr>
              <a:t>&amp;</a:t>
            </a:r>
          </a:p>
        </p:txBody>
      </p:sp>
      <p:sp>
        <p:nvSpPr>
          <p:cNvPr id="31" name="TextBox 31"/>
          <p:cNvSpPr txBox="1"/>
          <p:nvPr/>
        </p:nvSpPr>
        <p:spPr>
          <a:xfrm>
            <a:off x="14038568" y="1733149"/>
            <a:ext cx="2764279" cy="658304"/>
          </a:xfrm>
          <a:prstGeom prst="rect">
            <a:avLst/>
          </a:prstGeom>
        </p:spPr>
        <p:txBody>
          <a:bodyPr lIns="0" tIns="0" rIns="0" bIns="0" rtlCol="0" anchor="t">
            <a:spAutoFit/>
          </a:bodyPr>
          <a:lstStyle/>
          <a:p>
            <a:pPr algn="just">
              <a:lnSpc>
                <a:spcPts val="5102"/>
              </a:lnSpc>
              <a:spcBef>
                <a:spcPct val="0"/>
              </a:spcBef>
            </a:pPr>
            <a:r>
              <a:rPr lang="en-US" sz="4399" b="1">
                <a:solidFill>
                  <a:srgbClr val="FFFFFF"/>
                </a:solidFill>
                <a:latin typeface="Noto Sans Bold"/>
                <a:ea typeface="Noto Sans Bold"/>
                <a:cs typeface="Noto Sans Bold"/>
                <a:sym typeface="Noto Sans Bold"/>
              </a:rPr>
              <a:t>SỬ DỤNG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864</Words>
  <Application>Microsoft Office PowerPoint</Application>
  <PresentationFormat>Custom</PresentationFormat>
  <Paragraphs>89</Paragraphs>
  <Slides>14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vt:i4>
      </vt:variant>
    </vt:vector>
  </HeadingPairs>
  <TitlesOfParts>
    <vt:vector size="30" baseType="lpstr">
      <vt:lpstr>Raleway Medium</vt:lpstr>
      <vt:lpstr>Noto Sans Bold</vt:lpstr>
      <vt:lpstr>Arial</vt:lpstr>
      <vt:lpstr>Antonio</vt:lpstr>
      <vt:lpstr>Raleway Ultra-Bold</vt:lpstr>
      <vt:lpstr>Calibri</vt:lpstr>
      <vt:lpstr>Saira ExtraCondensed</vt:lpstr>
      <vt:lpstr>Antonio Ultra-Bold</vt:lpstr>
      <vt:lpstr>Raleway Bold</vt:lpstr>
      <vt:lpstr>Telegraf Medium</vt:lpstr>
      <vt:lpstr>Montserrat Bold</vt:lpstr>
      <vt:lpstr>Antonio Light</vt:lpstr>
      <vt:lpstr>Saira Bold</vt:lpstr>
      <vt:lpstr>Canva Sans</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dc:title>
  <cp:lastModifiedBy>Giăng Trần Quốc</cp:lastModifiedBy>
  <cp:revision>2</cp:revision>
  <dcterms:created xsi:type="dcterms:W3CDTF">2006-08-16T00:00:00Z</dcterms:created>
  <dcterms:modified xsi:type="dcterms:W3CDTF">2025-04-25T01:00:07Z</dcterms:modified>
  <dc:identifier>DAGld9J3RFo</dc:identifier>
</cp:coreProperties>
</file>